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526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FF99"/>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175351" y="2560178"/>
            <a:ext cx="7556421" cy="2835116"/>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Times New Roman" panose="02020603050405020304" pitchFamily="18" charset="0"/>
                <a:ea typeface="Unbounded Bold" pitchFamily="34" charset="-122"/>
                <a:cs typeface="Times New Roman" panose="02020603050405020304" pitchFamily="18" charset="0"/>
              </a:rPr>
              <a:t>Market Basket Analysis &amp; Association Rule Mining</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175350" y="416257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Understanding patterns in transactional data for </a:t>
            </a:r>
          </a:p>
          <a:p>
            <a:pPr marL="0" indent="0" algn="l">
              <a:lnSpc>
                <a:spcPts val="2850"/>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data-driven decision making</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7175351" y="5213460"/>
            <a:ext cx="7962936" cy="1540403"/>
          </a:xfrm>
          <a:prstGeom prst="rect">
            <a:avLst/>
          </a:prstGeom>
          <a:noFill/>
          <a:ln/>
        </p:spPr>
        <p:txBody>
          <a:bodyPr wrap="none" lIns="0" tIns="0" rIns="0" bIns="0" rtlCol="0" anchor="t"/>
          <a:lstStyle/>
          <a:p>
            <a:pPr marL="0" indent="0" algn="l">
              <a:lnSpc>
                <a:spcPts val="2850"/>
              </a:lnSpc>
              <a:buNone/>
            </a:pPr>
            <a:r>
              <a:rPr lang="en-US" sz="1750" b="1" dirty="0">
                <a:solidFill>
                  <a:srgbClr val="333F70"/>
                </a:solidFill>
                <a:latin typeface="Times New Roman" panose="02020603050405020304" pitchFamily="18" charset="0"/>
                <a:ea typeface="Open Sans" pitchFamily="34" charset="-122"/>
                <a:cs typeface="Times New Roman" panose="02020603050405020304" pitchFamily="18" charset="0"/>
              </a:rPr>
              <a:t>Prepared by:</a:t>
            </a: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 </a:t>
            </a:r>
          </a:p>
          <a:p>
            <a:pPr marL="0" indent="0" algn="l">
              <a:lnSpc>
                <a:spcPts val="2850"/>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Divya Tripathi</a:t>
            </a:r>
          </a:p>
          <a:p>
            <a:pPr marL="0" indent="0" algn="l">
              <a:lnSpc>
                <a:spcPts val="2850"/>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(RA2311003030547)</a:t>
            </a:r>
          </a:p>
          <a:p>
            <a:pPr marL="0" indent="0" algn="l">
              <a:lnSpc>
                <a:spcPts val="2850"/>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BTECH CSE CORE – I</a:t>
            </a:r>
          </a:p>
          <a:p>
            <a:pPr marL="0" indent="0" algn="l">
              <a:lnSpc>
                <a:spcPts val="28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(3</a:t>
            </a:r>
            <a:r>
              <a:rPr lang="en-US" baseline="30000" dirty="0">
                <a:solidFill>
                  <a:srgbClr val="333F70"/>
                </a:solidFill>
                <a:latin typeface="Times New Roman" panose="02020603050405020304" pitchFamily="18" charset="0"/>
                <a:ea typeface="Open Sans" pitchFamily="34" charset="-122"/>
                <a:cs typeface="Times New Roman" panose="02020603050405020304" pitchFamily="18" charset="0"/>
              </a:rPr>
              <a:t>rd</a:t>
            </a: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Year/6</a:t>
            </a:r>
            <a:r>
              <a:rPr lang="en-US" baseline="30000" dirty="0">
                <a:solidFill>
                  <a:srgbClr val="333F70"/>
                </a:solidFill>
                <a:latin typeface="Times New Roman" panose="02020603050405020304" pitchFamily="18" charset="0"/>
                <a:ea typeface="Open Sans" pitchFamily="34" charset="-122"/>
                <a:cs typeface="Times New Roman" panose="02020603050405020304" pitchFamily="18" charset="0"/>
              </a:rPr>
              <a:t>th</a:t>
            </a: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semester)</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57E90CA-CCC5-5E40-86F7-C59F55E25553}"/>
              </a:ext>
            </a:extLst>
          </p:cNvPr>
          <p:cNvPicPr>
            <a:picLocks noChangeAspect="1"/>
          </p:cNvPicPr>
          <p:nvPr/>
        </p:nvPicPr>
        <p:blipFill>
          <a:blip r:embed="rId3"/>
          <a:stretch>
            <a:fillRect/>
          </a:stretch>
        </p:blipFill>
        <p:spPr>
          <a:xfrm>
            <a:off x="83678" y="2297090"/>
            <a:ext cx="6685157" cy="44567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689021" y="482798"/>
            <a:ext cx="6435923" cy="509588"/>
          </a:xfrm>
          <a:prstGeom prst="rect">
            <a:avLst/>
          </a:prstGeom>
          <a:noFill/>
          <a:ln/>
        </p:spPr>
        <p:txBody>
          <a:bodyPr wrap="none" lIns="0" tIns="0" rIns="0" bIns="0" rtlCol="0" anchor="t"/>
          <a:lstStyle/>
          <a:p>
            <a:pPr marL="0" indent="0" algn="l">
              <a:lnSpc>
                <a:spcPts val="4000"/>
              </a:lnSpc>
              <a:buNone/>
            </a:pPr>
            <a:r>
              <a:rPr lang="en-US" sz="3200" b="1" dirty="0">
                <a:solidFill>
                  <a:srgbClr val="333F70"/>
                </a:solidFill>
                <a:latin typeface="Times New Roman" panose="02020603050405020304" pitchFamily="18" charset="0"/>
                <a:ea typeface="Unbounded Bold" pitchFamily="34" charset="-122"/>
                <a:cs typeface="Times New Roman" panose="02020603050405020304" pitchFamily="18" charset="0"/>
              </a:rPr>
              <a:t>Constraint-Based Mining</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1689021" y="1285399"/>
            <a:ext cx="4264104" cy="305753"/>
          </a:xfrm>
          <a:prstGeom prst="rect">
            <a:avLst/>
          </a:prstGeom>
          <a:noFill/>
          <a:ln/>
        </p:spPr>
        <p:txBody>
          <a:bodyPr wrap="none" lIns="0" tIns="0" rIns="0" bIns="0" rtlCol="0" anchor="t"/>
          <a:lstStyle/>
          <a:p>
            <a:pPr marL="0" indent="0" algn="l">
              <a:lnSpc>
                <a:spcPts val="2400"/>
              </a:lnSpc>
              <a:buNone/>
            </a:pPr>
            <a:r>
              <a:rPr lang="en-US" sz="2000" b="1" dirty="0">
                <a:solidFill>
                  <a:srgbClr val="333F70"/>
                </a:solidFill>
                <a:latin typeface="Times New Roman" panose="02020603050405020304" pitchFamily="18" charset="0"/>
                <a:ea typeface="Unbounded Bold" pitchFamily="34" charset="-122"/>
                <a:cs typeface="Times New Roman" panose="02020603050405020304" pitchFamily="18" charset="0"/>
              </a:rPr>
              <a:t>Targeted Pattern Discovery</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1689021" y="1708309"/>
            <a:ext cx="7174706" cy="448389"/>
          </a:xfrm>
          <a:prstGeom prst="rect">
            <a:avLst/>
          </a:prstGeom>
          <a:noFill/>
          <a:ln/>
        </p:spPr>
        <p:txBody>
          <a:bodyPr wrap="square" lIns="0" tIns="0" rIns="0" bIns="0" rtlCol="0" anchor="t"/>
          <a:lstStyle/>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Applies to focus mining efforts on actionable, relevant patterns. </a:t>
            </a:r>
          </a:p>
          <a:p>
            <a:pPr marL="0" indent="0" algn="l">
              <a:lnSpc>
                <a:spcPts val="1750"/>
              </a:lnSpc>
              <a:buNone/>
            </a:pPr>
            <a:endParaRPr lang="en-US" dirty="0">
              <a:solidFill>
                <a:srgbClr val="333F70"/>
              </a:solidFill>
              <a:latin typeface="Times New Roman" panose="02020603050405020304" pitchFamily="18" charset="0"/>
              <a:ea typeface="Open Sans" pitchFamily="34" charset="-122"/>
              <a:cs typeface="Times New Roman" panose="02020603050405020304" pitchFamily="18" charset="0"/>
            </a:endParaRP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This approach reduces computational burden whilst </a:t>
            </a: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increasing business value.</a:t>
            </a: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a:t>
            </a: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Identifies hidden relationships between items in </a:t>
            </a: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transactional data.</a:t>
            </a:r>
          </a:p>
          <a:p>
            <a:pPr marL="0" indent="0" algn="l">
              <a:lnSpc>
                <a:spcPts val="1750"/>
              </a:lnSpc>
              <a:buNone/>
            </a:pPr>
            <a:endParaRPr lang="en-US" dirty="0">
              <a:solidFill>
                <a:srgbClr val="333F70"/>
              </a:solidFill>
              <a:latin typeface="Times New Roman" panose="02020603050405020304" pitchFamily="18" charset="0"/>
              <a:ea typeface="Open Sans" pitchFamily="34" charset="-122"/>
              <a:cs typeface="Times New Roman" panose="02020603050405020304" pitchFamily="18" charset="0"/>
            </a:endParaRP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Helps businesses optimize product placement</a:t>
            </a: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and promotions.</a:t>
            </a:r>
          </a:p>
          <a:p>
            <a:pPr marL="0" indent="0" algn="l">
              <a:lnSpc>
                <a:spcPts val="1750"/>
              </a:lnSpc>
              <a:buNone/>
            </a:pPr>
            <a:endParaRPr lang="en-US" dirty="0">
              <a:solidFill>
                <a:srgbClr val="333F70"/>
              </a:solidFill>
              <a:latin typeface="Times New Roman" panose="02020603050405020304" pitchFamily="18" charset="0"/>
              <a:ea typeface="Open Sans" pitchFamily="34" charset="-122"/>
              <a:cs typeface="Times New Roman" panose="02020603050405020304" pitchFamily="18" charset="0"/>
            </a:endParaRP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Supports data driven decision making using</a:t>
            </a: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association rules.</a:t>
            </a: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a:t>
            </a: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Reduces search space by applying user defined</a:t>
            </a: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constraints.</a:t>
            </a:r>
          </a:p>
          <a:p>
            <a:pPr marL="0" indent="0" algn="l">
              <a:lnSpc>
                <a:spcPts val="1750"/>
              </a:lnSpc>
              <a:buNone/>
            </a:pPr>
            <a:endParaRPr lang="en-US" dirty="0">
              <a:solidFill>
                <a:srgbClr val="333F70"/>
              </a:solidFill>
              <a:latin typeface="Times New Roman" panose="02020603050405020304" pitchFamily="18" charset="0"/>
              <a:ea typeface="Open Sans" pitchFamily="34" charset="-122"/>
              <a:cs typeface="Times New Roman" panose="02020603050405020304" pitchFamily="18" charset="0"/>
            </a:endParaRP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Improves efficiency by filtering out irrelevant</a:t>
            </a: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patterns early.</a:t>
            </a:r>
          </a:p>
          <a:p>
            <a:pPr marL="0" indent="0" algn="l">
              <a:lnSpc>
                <a:spcPts val="17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a:t>
            </a:r>
          </a:p>
        </p:txBody>
      </p:sp>
      <p:sp>
        <p:nvSpPr>
          <p:cNvPr id="6" name="Shape 3"/>
          <p:cNvSpPr/>
          <p:nvPr/>
        </p:nvSpPr>
        <p:spPr>
          <a:xfrm>
            <a:off x="1689021" y="6723936"/>
            <a:ext cx="3672602" cy="22860"/>
          </a:xfrm>
          <a:prstGeom prst="rect">
            <a:avLst/>
          </a:prstGeom>
          <a:solidFill>
            <a:srgbClr val="26A688"/>
          </a:solidFill>
          <a:ln/>
        </p:spPr>
      </p:sp>
      <p:sp>
        <p:nvSpPr>
          <p:cNvPr id="7" name="Text 4"/>
          <p:cNvSpPr/>
          <p:nvPr/>
        </p:nvSpPr>
        <p:spPr>
          <a:xfrm>
            <a:off x="1689021" y="6851094"/>
            <a:ext cx="2196227" cy="254794"/>
          </a:xfrm>
          <a:prstGeom prst="rect">
            <a:avLst/>
          </a:prstGeom>
          <a:noFill/>
          <a:ln/>
        </p:spPr>
        <p:txBody>
          <a:bodyPr wrap="none" lIns="0" tIns="0" rIns="0" bIns="0" rtlCol="0" anchor="t"/>
          <a:lstStyle/>
          <a:p>
            <a:pPr marL="0" indent="0" algn="l">
              <a:lnSpc>
                <a:spcPts val="2000"/>
              </a:lnSpc>
              <a:buNone/>
            </a:pPr>
            <a:r>
              <a:rPr lang="en-US" sz="1600" b="1" dirty="0">
                <a:solidFill>
                  <a:srgbClr val="333F70"/>
                </a:solidFill>
                <a:latin typeface="Times New Roman" panose="02020603050405020304" pitchFamily="18" charset="0"/>
                <a:ea typeface="Unbounded Bold" pitchFamily="34" charset="-122"/>
                <a:cs typeface="Times New Roman" panose="02020603050405020304" pitchFamily="18" charset="0"/>
              </a:rPr>
              <a:t>Item Constraints</a:t>
            </a:r>
            <a:endParaRPr lang="en-US" sz="1600" dirty="0">
              <a:latin typeface="Times New Roman" panose="02020603050405020304" pitchFamily="18" charset="0"/>
              <a:cs typeface="Times New Roman" panose="02020603050405020304" pitchFamily="18" charset="0"/>
            </a:endParaRPr>
          </a:p>
        </p:txBody>
      </p:sp>
      <p:sp>
        <p:nvSpPr>
          <p:cNvPr id="8" name="Text 5"/>
          <p:cNvSpPr/>
          <p:nvPr/>
        </p:nvSpPr>
        <p:spPr>
          <a:xfrm>
            <a:off x="1689021" y="7176135"/>
            <a:ext cx="3672602" cy="224195"/>
          </a:xfrm>
          <a:prstGeom prst="rect">
            <a:avLst/>
          </a:prstGeom>
          <a:noFill/>
          <a:ln/>
        </p:spPr>
        <p:txBody>
          <a:bodyPr wrap="none" lIns="0" tIns="0" rIns="0" bIns="0" rtlCol="0" anchor="t"/>
          <a:lstStyle/>
          <a:p>
            <a:pPr marL="0" indent="0" algn="l">
              <a:lnSpc>
                <a:spcPts val="1750"/>
              </a:lnSpc>
              <a:buNone/>
            </a:pPr>
            <a:r>
              <a:rPr lang="en-US" sz="1250" dirty="0">
                <a:solidFill>
                  <a:srgbClr val="333F70"/>
                </a:solidFill>
                <a:latin typeface="Times New Roman" panose="02020603050405020304" pitchFamily="18" charset="0"/>
                <a:ea typeface="Open Sans" pitchFamily="34" charset="-122"/>
                <a:cs typeface="Times New Roman" panose="02020603050405020304" pitchFamily="18" charset="0"/>
              </a:rPr>
              <a:t>Specific items or categories of interest</a:t>
            </a:r>
            <a:endParaRPr lang="en-US" sz="1250" dirty="0">
              <a:latin typeface="Times New Roman" panose="02020603050405020304" pitchFamily="18" charset="0"/>
              <a:cs typeface="Times New Roman" panose="02020603050405020304" pitchFamily="18" charset="0"/>
            </a:endParaRPr>
          </a:p>
        </p:txBody>
      </p:sp>
      <p:sp>
        <p:nvSpPr>
          <p:cNvPr id="9" name="Shape 6"/>
          <p:cNvSpPr/>
          <p:nvPr/>
        </p:nvSpPr>
        <p:spPr>
          <a:xfrm>
            <a:off x="5478780" y="6723936"/>
            <a:ext cx="3672721" cy="22860"/>
          </a:xfrm>
          <a:prstGeom prst="rect">
            <a:avLst/>
          </a:prstGeom>
          <a:solidFill>
            <a:srgbClr val="26A688"/>
          </a:solidFill>
          <a:ln/>
        </p:spPr>
      </p:sp>
      <p:sp>
        <p:nvSpPr>
          <p:cNvPr id="10" name="Text 7"/>
          <p:cNvSpPr/>
          <p:nvPr/>
        </p:nvSpPr>
        <p:spPr>
          <a:xfrm>
            <a:off x="5478780" y="6851094"/>
            <a:ext cx="2995255" cy="254794"/>
          </a:xfrm>
          <a:prstGeom prst="rect">
            <a:avLst/>
          </a:prstGeom>
          <a:noFill/>
          <a:ln/>
        </p:spPr>
        <p:txBody>
          <a:bodyPr wrap="none" lIns="0" tIns="0" rIns="0" bIns="0" rtlCol="0" anchor="t"/>
          <a:lstStyle/>
          <a:p>
            <a:pPr marL="0" indent="0" algn="l">
              <a:lnSpc>
                <a:spcPts val="2000"/>
              </a:lnSpc>
              <a:buNone/>
            </a:pPr>
            <a:r>
              <a:rPr lang="en-US" sz="1600" b="1" dirty="0">
                <a:solidFill>
                  <a:srgbClr val="333F70"/>
                </a:solidFill>
                <a:latin typeface="Times New Roman" panose="02020603050405020304" pitchFamily="18" charset="0"/>
                <a:ea typeface="Unbounded Bold" pitchFamily="34" charset="-122"/>
                <a:cs typeface="Times New Roman" panose="02020603050405020304" pitchFamily="18" charset="0"/>
              </a:rPr>
              <a:t>Aggregate Constraints</a:t>
            </a:r>
            <a:endParaRPr lang="en-US" sz="1600" dirty="0">
              <a:latin typeface="Times New Roman" panose="02020603050405020304" pitchFamily="18" charset="0"/>
              <a:cs typeface="Times New Roman" panose="02020603050405020304" pitchFamily="18" charset="0"/>
            </a:endParaRPr>
          </a:p>
        </p:txBody>
      </p:sp>
      <p:sp>
        <p:nvSpPr>
          <p:cNvPr id="11" name="Text 8"/>
          <p:cNvSpPr/>
          <p:nvPr/>
        </p:nvSpPr>
        <p:spPr>
          <a:xfrm>
            <a:off x="5478780" y="7176135"/>
            <a:ext cx="3672721" cy="448389"/>
          </a:xfrm>
          <a:prstGeom prst="rect">
            <a:avLst/>
          </a:prstGeom>
          <a:noFill/>
          <a:ln/>
        </p:spPr>
        <p:txBody>
          <a:bodyPr wrap="square" lIns="0" tIns="0" rIns="0" bIns="0" rtlCol="0" anchor="t"/>
          <a:lstStyle/>
          <a:p>
            <a:pPr marL="0" indent="0" algn="l">
              <a:lnSpc>
                <a:spcPts val="1750"/>
              </a:lnSpc>
              <a:buNone/>
            </a:pPr>
            <a:r>
              <a:rPr lang="en-US" sz="1250" dirty="0">
                <a:solidFill>
                  <a:srgbClr val="333F70"/>
                </a:solidFill>
                <a:latin typeface="Times New Roman" panose="02020603050405020304" pitchFamily="18" charset="0"/>
                <a:ea typeface="Open Sans" pitchFamily="34" charset="-122"/>
                <a:cs typeface="Times New Roman" panose="02020603050405020304" pitchFamily="18" charset="0"/>
              </a:rPr>
              <a:t>Minimum/maximum values for support or other metrics</a:t>
            </a:r>
            <a:endParaRPr lang="en-US" sz="1250" dirty="0">
              <a:latin typeface="Times New Roman" panose="02020603050405020304" pitchFamily="18" charset="0"/>
              <a:cs typeface="Times New Roman" panose="02020603050405020304" pitchFamily="18" charset="0"/>
            </a:endParaRPr>
          </a:p>
        </p:txBody>
      </p:sp>
      <p:sp>
        <p:nvSpPr>
          <p:cNvPr id="12" name="Shape 9"/>
          <p:cNvSpPr/>
          <p:nvPr/>
        </p:nvSpPr>
        <p:spPr>
          <a:xfrm>
            <a:off x="9268658" y="6723936"/>
            <a:ext cx="3672721" cy="22860"/>
          </a:xfrm>
          <a:prstGeom prst="rect">
            <a:avLst/>
          </a:prstGeom>
          <a:solidFill>
            <a:srgbClr val="26A688"/>
          </a:solidFill>
          <a:ln/>
        </p:spPr>
      </p:sp>
      <p:sp>
        <p:nvSpPr>
          <p:cNvPr id="13" name="Text 10"/>
          <p:cNvSpPr/>
          <p:nvPr/>
        </p:nvSpPr>
        <p:spPr>
          <a:xfrm>
            <a:off x="9268658" y="6851094"/>
            <a:ext cx="2038469" cy="254794"/>
          </a:xfrm>
          <a:prstGeom prst="rect">
            <a:avLst/>
          </a:prstGeom>
          <a:noFill/>
          <a:ln/>
        </p:spPr>
        <p:txBody>
          <a:bodyPr wrap="none" lIns="0" tIns="0" rIns="0" bIns="0" rtlCol="0" anchor="t"/>
          <a:lstStyle/>
          <a:p>
            <a:pPr marL="0" indent="0" algn="l">
              <a:lnSpc>
                <a:spcPts val="2000"/>
              </a:lnSpc>
              <a:buNone/>
            </a:pPr>
            <a:r>
              <a:rPr lang="en-US" sz="1600" b="1" dirty="0">
                <a:solidFill>
                  <a:srgbClr val="333F70"/>
                </a:solidFill>
                <a:latin typeface="Times New Roman" panose="02020603050405020304" pitchFamily="18" charset="0"/>
                <a:ea typeface="Unbounded Bold" pitchFamily="34" charset="-122"/>
                <a:cs typeface="Times New Roman" panose="02020603050405020304" pitchFamily="18" charset="0"/>
              </a:rPr>
              <a:t>Rule Length</a:t>
            </a:r>
            <a:endParaRPr lang="en-US" sz="1600" dirty="0">
              <a:latin typeface="Times New Roman" panose="02020603050405020304" pitchFamily="18" charset="0"/>
              <a:cs typeface="Times New Roman" panose="02020603050405020304" pitchFamily="18" charset="0"/>
            </a:endParaRPr>
          </a:p>
        </p:txBody>
      </p:sp>
      <p:sp>
        <p:nvSpPr>
          <p:cNvPr id="14" name="Text 11"/>
          <p:cNvSpPr/>
          <p:nvPr/>
        </p:nvSpPr>
        <p:spPr>
          <a:xfrm>
            <a:off x="9268658" y="7176135"/>
            <a:ext cx="3672721" cy="224195"/>
          </a:xfrm>
          <a:prstGeom prst="rect">
            <a:avLst/>
          </a:prstGeom>
          <a:noFill/>
          <a:ln/>
        </p:spPr>
        <p:txBody>
          <a:bodyPr wrap="none" lIns="0" tIns="0" rIns="0" bIns="0" rtlCol="0" anchor="t"/>
          <a:lstStyle/>
          <a:p>
            <a:pPr marL="0" indent="0" algn="l">
              <a:lnSpc>
                <a:spcPts val="1750"/>
              </a:lnSpc>
              <a:buNone/>
            </a:pPr>
            <a:r>
              <a:rPr lang="en-US" sz="1250" dirty="0">
                <a:solidFill>
                  <a:srgbClr val="333F70"/>
                </a:solidFill>
                <a:latin typeface="Times New Roman" panose="02020603050405020304" pitchFamily="18" charset="0"/>
                <a:ea typeface="Open Sans" pitchFamily="34" charset="-122"/>
                <a:cs typeface="Times New Roman" panose="02020603050405020304" pitchFamily="18" charset="0"/>
              </a:rPr>
              <a:t>Limits number of items in generated rules</a:t>
            </a:r>
            <a:endParaRPr lang="en-US" sz="125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81E6606-0747-1197-4B9B-97E6F88A1ED4}"/>
              </a:ext>
            </a:extLst>
          </p:cNvPr>
          <p:cNvPicPr>
            <a:picLocks noChangeAspect="1"/>
          </p:cNvPicPr>
          <p:nvPr/>
        </p:nvPicPr>
        <p:blipFill>
          <a:blip r:embed="rId3"/>
          <a:stretch>
            <a:fillRect/>
          </a:stretch>
        </p:blipFill>
        <p:spPr>
          <a:xfrm>
            <a:off x="7935757" y="1708309"/>
            <a:ext cx="6338522" cy="42256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DD78F-A9F7-AF35-4292-F05DD461FCA1}"/>
              </a:ext>
            </a:extLst>
          </p:cNvPr>
          <p:cNvPicPr>
            <a:picLocks noChangeAspect="1"/>
          </p:cNvPicPr>
          <p:nvPr/>
        </p:nvPicPr>
        <p:blipFill>
          <a:blip r:embed="rId2"/>
          <a:stretch>
            <a:fillRect/>
          </a:stretch>
        </p:blipFill>
        <p:spPr>
          <a:xfrm>
            <a:off x="-75304" y="1"/>
            <a:ext cx="14705704" cy="8396344"/>
          </a:xfrm>
          <a:prstGeom prst="rect">
            <a:avLst/>
          </a:prstGeom>
        </p:spPr>
      </p:pic>
    </p:spTree>
    <p:extLst>
      <p:ext uri="{BB962C8B-B14F-4D97-AF65-F5344CB8AC3E}">
        <p14:creationId xmlns:p14="http://schemas.microsoft.com/office/powerpoint/2010/main" val="1840925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43903"/>
            <a:ext cx="11814096"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Times New Roman" panose="02020603050405020304" pitchFamily="18" charset="0"/>
                <a:ea typeface="Unbounded Bold" pitchFamily="34" charset="-122"/>
                <a:cs typeface="Times New Roman" panose="02020603050405020304" pitchFamily="18" charset="0"/>
              </a:rPr>
              <a:t>What is Market Basket Analysis?</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996916"/>
            <a:ext cx="4205168" cy="326612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Market Basket Analysis examines to identify patterns in transactional data. This technique discovers relationships between items frequently purchased together, enabling businesses to make informed decisions about promotions, product placement, and cross-selling strategies.</a:t>
            </a:r>
            <a:endParaRPr lang="en-US" sz="1750" dirty="0">
              <a:latin typeface="Times New Roman" panose="02020603050405020304" pitchFamily="18" charset="0"/>
              <a:cs typeface="Times New Roman" panose="02020603050405020304" pitchFamily="18" charset="0"/>
            </a:endParaRPr>
          </a:p>
        </p:txBody>
      </p:sp>
      <p:sp>
        <p:nvSpPr>
          <p:cNvPr id="4" name="Text 2"/>
          <p:cNvSpPr/>
          <p:nvPr/>
        </p:nvSpPr>
        <p:spPr>
          <a:xfrm>
            <a:off x="793790" y="5467112"/>
            <a:ext cx="4205168" cy="1814513"/>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By analysing vast amounts of transaction data, organisations can uncover hidden associations that drive strategic marketing initiatives and optimise retail operations.</a:t>
            </a:r>
            <a:endParaRPr lang="en-US" sz="175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BA68158-ED64-D51C-1469-8D4C67F82495}"/>
              </a:ext>
            </a:extLst>
          </p:cNvPr>
          <p:cNvPicPr>
            <a:picLocks noChangeAspect="1"/>
          </p:cNvPicPr>
          <p:nvPr/>
        </p:nvPicPr>
        <p:blipFill>
          <a:blip r:embed="rId3"/>
          <a:stretch>
            <a:fillRect/>
          </a:stretch>
        </p:blipFill>
        <p:spPr>
          <a:xfrm>
            <a:off x="6685464" y="1996916"/>
            <a:ext cx="7151146" cy="47674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557122" y="222555"/>
            <a:ext cx="7052072"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Times New Roman" panose="02020603050405020304" pitchFamily="18" charset="0"/>
                <a:ea typeface="Unbounded Bold" pitchFamily="34" charset="-122"/>
                <a:cs typeface="Times New Roman" panose="02020603050405020304" pitchFamily="18" charset="0"/>
              </a:rPr>
              <a:t>Real-World Example</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557122" y="1310444"/>
            <a:ext cx="4196358" cy="2955250"/>
          </a:xfrm>
          <a:prstGeom prst="roundRect">
            <a:avLst>
              <a:gd name="adj" fmla="val 3224"/>
            </a:avLst>
          </a:prstGeom>
          <a:solidFill>
            <a:srgbClr val="D6F5EE"/>
          </a:solidFill>
          <a:ln w="7620">
            <a:solidFill>
              <a:srgbClr val="1B7A7A"/>
            </a:solidFill>
            <a:prstDash val="solid"/>
          </a:ln>
        </p:spPr>
      </p:sp>
      <p:sp>
        <p:nvSpPr>
          <p:cNvPr id="5" name="Shape 2"/>
          <p:cNvSpPr/>
          <p:nvPr/>
        </p:nvSpPr>
        <p:spPr>
          <a:xfrm>
            <a:off x="688003" y="1425039"/>
            <a:ext cx="680442" cy="680442"/>
          </a:xfrm>
          <a:prstGeom prst="roundRect">
            <a:avLst>
              <a:gd name="adj" fmla="val 13436980"/>
            </a:avLst>
          </a:prstGeom>
          <a:solidFill>
            <a:srgbClr val="1B7A7A"/>
          </a:solidFill>
          <a:ln/>
        </p:spPr>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169" y="1598063"/>
            <a:ext cx="306110" cy="306110"/>
          </a:xfrm>
          <a:prstGeom prst="rect">
            <a:avLst/>
          </a:prstGeom>
        </p:spPr>
      </p:pic>
      <p:sp>
        <p:nvSpPr>
          <p:cNvPr id="7" name="Text 3"/>
          <p:cNvSpPr/>
          <p:nvPr/>
        </p:nvSpPr>
        <p:spPr>
          <a:xfrm>
            <a:off x="688003" y="2278505"/>
            <a:ext cx="3502819" cy="354330"/>
          </a:xfrm>
          <a:prstGeom prst="rect">
            <a:avLst/>
          </a:prstGeom>
          <a:noFill/>
          <a:ln/>
        </p:spPr>
        <p:txBody>
          <a:bodyPr wrap="none" lIns="0" tIns="0" rIns="0" bIns="0" rtlCol="0" anchor="t"/>
          <a:lstStyle/>
          <a:p>
            <a:pPr marL="0" indent="0" algn="l">
              <a:lnSpc>
                <a:spcPts val="2750"/>
              </a:lnSpc>
              <a:buNone/>
            </a:pPr>
            <a:r>
              <a:rPr lang="en-US" sz="2200" b="1" dirty="0">
                <a:solidFill>
                  <a:srgbClr val="002060"/>
                </a:solidFill>
                <a:latin typeface="Times New Roman" panose="02020603050405020304" pitchFamily="18" charset="0"/>
                <a:ea typeface="Unbounded Bold" pitchFamily="34" charset="-122"/>
                <a:cs typeface="Times New Roman" panose="02020603050405020304" pitchFamily="18" charset="0"/>
              </a:rPr>
              <a:t>The Classic Pattern</a:t>
            </a: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8" name="Text 4"/>
          <p:cNvSpPr/>
          <p:nvPr/>
        </p:nvSpPr>
        <p:spPr>
          <a:xfrm>
            <a:off x="688003" y="3000991"/>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Customers purchasing bread are highly likely to also buy butter</a:t>
            </a:r>
            <a:endParaRPr lang="en-US" sz="1750" dirty="0">
              <a:latin typeface="Times New Roman" panose="02020603050405020304" pitchFamily="18" charset="0"/>
              <a:cs typeface="Times New Roman" panose="02020603050405020304" pitchFamily="18" charset="0"/>
            </a:endParaRPr>
          </a:p>
        </p:txBody>
      </p:sp>
      <p:sp>
        <p:nvSpPr>
          <p:cNvPr id="9" name="Shape 5"/>
          <p:cNvSpPr/>
          <p:nvPr/>
        </p:nvSpPr>
        <p:spPr>
          <a:xfrm>
            <a:off x="557122" y="4842475"/>
            <a:ext cx="4196358" cy="2955250"/>
          </a:xfrm>
          <a:prstGeom prst="roundRect">
            <a:avLst>
              <a:gd name="adj" fmla="val 3224"/>
            </a:avLst>
          </a:prstGeom>
          <a:solidFill>
            <a:srgbClr val="D6F5EE"/>
          </a:solidFill>
          <a:ln w="7620">
            <a:solidFill>
              <a:srgbClr val="1B7A7A"/>
            </a:solidFill>
            <a:prstDash val="solid"/>
          </a:ln>
        </p:spPr>
      </p:sp>
      <p:sp>
        <p:nvSpPr>
          <p:cNvPr id="10" name="Shape 6"/>
          <p:cNvSpPr/>
          <p:nvPr/>
        </p:nvSpPr>
        <p:spPr>
          <a:xfrm>
            <a:off x="627460" y="5000744"/>
            <a:ext cx="680442" cy="680442"/>
          </a:xfrm>
          <a:prstGeom prst="roundRect">
            <a:avLst>
              <a:gd name="adj" fmla="val 13436980"/>
            </a:avLst>
          </a:prstGeom>
          <a:solidFill>
            <a:srgbClr val="1B7A7A"/>
          </a:solidFill>
          <a:ln/>
        </p:spPr>
      </p:sp>
      <p:pic>
        <p:nvPicPr>
          <p:cNvPr id="11"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909" y="5187910"/>
            <a:ext cx="306110" cy="306110"/>
          </a:xfrm>
          <a:prstGeom prst="rect">
            <a:avLst/>
          </a:prstGeom>
        </p:spPr>
      </p:pic>
      <p:sp>
        <p:nvSpPr>
          <p:cNvPr id="12" name="Text 7"/>
          <p:cNvSpPr/>
          <p:nvPr/>
        </p:nvSpPr>
        <p:spPr>
          <a:xfrm>
            <a:off x="688003" y="5923037"/>
            <a:ext cx="2983944" cy="354330"/>
          </a:xfrm>
          <a:prstGeom prst="rect">
            <a:avLst/>
          </a:prstGeom>
          <a:noFill/>
          <a:ln/>
        </p:spPr>
        <p:txBody>
          <a:bodyPr wrap="none" lIns="0" tIns="0" rIns="0" bIns="0" rtlCol="0" anchor="t"/>
          <a:lstStyle/>
          <a:p>
            <a:pPr marL="0" indent="0" algn="l">
              <a:lnSpc>
                <a:spcPts val="2750"/>
              </a:lnSpc>
              <a:buNone/>
            </a:pPr>
            <a:r>
              <a:rPr lang="en-US" sz="2200" b="1" dirty="0">
                <a:solidFill>
                  <a:srgbClr val="002060"/>
                </a:solidFill>
                <a:latin typeface="Times New Roman" panose="02020603050405020304" pitchFamily="18" charset="0"/>
                <a:ea typeface="Unbounded Bold" pitchFamily="34" charset="-122"/>
                <a:cs typeface="Times New Roman" panose="02020603050405020304" pitchFamily="18" charset="0"/>
              </a:rPr>
              <a:t>Business Impact</a:t>
            </a: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13" name="Text 8"/>
          <p:cNvSpPr/>
          <p:nvPr/>
        </p:nvSpPr>
        <p:spPr>
          <a:xfrm>
            <a:off x="688003" y="6631537"/>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Stores can strategically place these items together or create bundle offers</a:t>
            </a:r>
            <a:endParaRPr lang="en-US" sz="1750" dirty="0">
              <a:latin typeface="Times New Roman" panose="02020603050405020304" pitchFamily="18" charset="0"/>
              <a:cs typeface="Times New Roman" panose="02020603050405020304" pitchFamily="18" charset="0"/>
            </a:endParaRPr>
          </a:p>
        </p:txBody>
      </p:sp>
      <p:sp>
        <p:nvSpPr>
          <p:cNvPr id="14" name="Shape 9"/>
          <p:cNvSpPr/>
          <p:nvPr/>
        </p:nvSpPr>
        <p:spPr>
          <a:xfrm>
            <a:off x="5443775" y="4809283"/>
            <a:ext cx="4196358" cy="2955250"/>
          </a:xfrm>
          <a:prstGeom prst="roundRect">
            <a:avLst>
              <a:gd name="adj" fmla="val 3224"/>
            </a:avLst>
          </a:prstGeom>
          <a:solidFill>
            <a:srgbClr val="D6F5EE"/>
          </a:solidFill>
          <a:ln w="7620">
            <a:solidFill>
              <a:srgbClr val="1B7A7A"/>
            </a:solidFill>
            <a:prstDash val="solid"/>
          </a:ln>
        </p:spPr>
        <p:txBody>
          <a:bodyPr/>
          <a:lstStyle/>
          <a:p>
            <a:endParaRPr lang="en-IN" dirty="0"/>
          </a:p>
        </p:txBody>
      </p:sp>
      <p:sp>
        <p:nvSpPr>
          <p:cNvPr id="15" name="Shape 10"/>
          <p:cNvSpPr/>
          <p:nvPr/>
        </p:nvSpPr>
        <p:spPr>
          <a:xfrm>
            <a:off x="5604909" y="4949331"/>
            <a:ext cx="680442" cy="680442"/>
          </a:xfrm>
          <a:prstGeom prst="roundRect">
            <a:avLst>
              <a:gd name="adj" fmla="val 13436980"/>
            </a:avLst>
          </a:prstGeom>
          <a:solidFill>
            <a:srgbClr val="1B7A7A"/>
          </a:solidFill>
          <a:ln/>
        </p:spPr>
      </p:sp>
      <p:pic>
        <p:nvPicPr>
          <p:cNvPr id="16"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8912" y="5153799"/>
            <a:ext cx="306110" cy="306110"/>
          </a:xfrm>
          <a:prstGeom prst="rect">
            <a:avLst/>
          </a:prstGeom>
        </p:spPr>
      </p:pic>
      <p:sp>
        <p:nvSpPr>
          <p:cNvPr id="17" name="Text 11"/>
          <p:cNvSpPr/>
          <p:nvPr/>
        </p:nvSpPr>
        <p:spPr>
          <a:xfrm>
            <a:off x="5808912" y="5834241"/>
            <a:ext cx="2923818" cy="354330"/>
          </a:xfrm>
          <a:prstGeom prst="rect">
            <a:avLst/>
          </a:prstGeom>
          <a:noFill/>
          <a:ln/>
        </p:spPr>
        <p:txBody>
          <a:bodyPr wrap="none" lIns="0" tIns="0" rIns="0" bIns="0" rtlCol="0" anchor="t"/>
          <a:lstStyle/>
          <a:p>
            <a:pPr marL="0" indent="0" algn="l">
              <a:lnSpc>
                <a:spcPts val="2750"/>
              </a:lnSpc>
              <a:buNone/>
            </a:pPr>
            <a:r>
              <a:rPr lang="en-US" sz="2200" b="1" dirty="0">
                <a:solidFill>
                  <a:srgbClr val="002060"/>
                </a:solidFill>
                <a:latin typeface="Times New Roman" panose="02020603050405020304" pitchFamily="18" charset="0"/>
                <a:ea typeface="Unbounded Bold" pitchFamily="34" charset="-122"/>
                <a:cs typeface="Times New Roman" panose="02020603050405020304" pitchFamily="18" charset="0"/>
              </a:rPr>
              <a:t>Revenue Growth</a:t>
            </a: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18" name="Text 12"/>
          <p:cNvSpPr/>
          <p:nvPr/>
        </p:nvSpPr>
        <p:spPr>
          <a:xfrm>
            <a:off x="5808912" y="6478319"/>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Times New Roman" panose="02020603050405020304" pitchFamily="18" charset="0"/>
                <a:ea typeface="Open Sans" pitchFamily="34" charset="-122"/>
                <a:cs typeface="Times New Roman" panose="02020603050405020304" pitchFamily="18" charset="0"/>
              </a:rPr>
              <a:t>Understanding these patterns drives cross-selling opportunities and increases basket size</a:t>
            </a:r>
            <a:endParaRPr lang="en-US" sz="175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4B53F360-CDC5-462F-057C-BBA44D06D565}"/>
              </a:ext>
            </a:extLst>
          </p:cNvPr>
          <p:cNvPicPr>
            <a:picLocks noChangeAspect="1"/>
          </p:cNvPicPr>
          <p:nvPr/>
        </p:nvPicPr>
        <p:blipFill>
          <a:blip r:embed="rId9"/>
          <a:stretch>
            <a:fillRect/>
          </a:stretch>
        </p:blipFill>
        <p:spPr>
          <a:xfrm>
            <a:off x="6226884" y="167806"/>
            <a:ext cx="7980640" cy="4454311"/>
          </a:xfrm>
          <a:prstGeom prst="rect">
            <a:avLst/>
          </a:prstGeom>
        </p:spPr>
      </p:pic>
      <p:sp>
        <p:nvSpPr>
          <p:cNvPr id="21" name="Shape 9">
            <a:extLst>
              <a:ext uri="{FF2B5EF4-FFF2-40B4-BE49-F238E27FC236}">
                <a16:creationId xmlns:a16="http://schemas.microsoft.com/office/drawing/2014/main" id="{5D77CB8A-8E88-DF60-B9FE-76047F8E3F13}"/>
              </a:ext>
            </a:extLst>
          </p:cNvPr>
          <p:cNvSpPr/>
          <p:nvPr/>
        </p:nvSpPr>
        <p:spPr>
          <a:xfrm>
            <a:off x="9985297" y="4764995"/>
            <a:ext cx="4196358" cy="2955250"/>
          </a:xfrm>
          <a:prstGeom prst="roundRect">
            <a:avLst>
              <a:gd name="adj" fmla="val 3224"/>
            </a:avLst>
          </a:prstGeom>
          <a:solidFill>
            <a:srgbClr val="D6F5EE"/>
          </a:solidFill>
          <a:ln w="7620">
            <a:solidFill>
              <a:srgbClr val="1B7A7A"/>
            </a:solidFill>
            <a:prstDash val="solid"/>
          </a:ln>
        </p:spPr>
      </p:sp>
      <p:sp>
        <p:nvSpPr>
          <p:cNvPr id="22" name="Shape 10">
            <a:extLst>
              <a:ext uri="{FF2B5EF4-FFF2-40B4-BE49-F238E27FC236}">
                <a16:creationId xmlns:a16="http://schemas.microsoft.com/office/drawing/2014/main" id="{811C2F4C-3982-C3A2-5F20-0D026D03F88C}"/>
              </a:ext>
            </a:extLst>
          </p:cNvPr>
          <p:cNvSpPr/>
          <p:nvPr/>
        </p:nvSpPr>
        <p:spPr>
          <a:xfrm>
            <a:off x="10240950" y="4863301"/>
            <a:ext cx="680442" cy="680442"/>
          </a:xfrm>
          <a:prstGeom prst="roundRect">
            <a:avLst>
              <a:gd name="adj" fmla="val 13436980"/>
            </a:avLst>
          </a:prstGeom>
          <a:solidFill>
            <a:srgbClr val="1B7A7A"/>
          </a:solidFill>
          <a:ln/>
        </p:spPr>
      </p:sp>
      <p:sp>
        <p:nvSpPr>
          <p:cNvPr id="24" name="TextBox 23">
            <a:extLst>
              <a:ext uri="{FF2B5EF4-FFF2-40B4-BE49-F238E27FC236}">
                <a16:creationId xmlns:a16="http://schemas.microsoft.com/office/drawing/2014/main" id="{3637999B-AF1E-E542-4FEB-05D5AB50D749}"/>
              </a:ext>
            </a:extLst>
          </p:cNvPr>
          <p:cNvSpPr txBox="1"/>
          <p:nvPr/>
        </p:nvSpPr>
        <p:spPr>
          <a:xfrm>
            <a:off x="10167785" y="5763470"/>
            <a:ext cx="3905493" cy="1815882"/>
          </a:xfrm>
          <a:prstGeom prst="rect">
            <a:avLst/>
          </a:prstGeom>
          <a:noFill/>
        </p:spPr>
        <p:txBody>
          <a:bodyPr wrap="none" rtlCol="0">
            <a:spAutoFit/>
          </a:bodyPr>
          <a:lstStyle/>
          <a:p>
            <a:r>
              <a:rPr lang="en-US" sz="2200" b="1" dirty="0">
                <a:solidFill>
                  <a:srgbClr val="002060"/>
                </a:solidFill>
                <a:latin typeface="Times New Roman" panose="02020603050405020304" pitchFamily="18" charset="0"/>
                <a:cs typeface="Times New Roman" panose="02020603050405020304" pitchFamily="18" charset="0"/>
              </a:rPr>
              <a:t>Data Insight/ Analytics Value</a:t>
            </a:r>
          </a:p>
          <a:p>
            <a:endParaRPr lang="en-US" dirty="0">
              <a:latin typeface="Times New Roman" panose="02020603050405020304" pitchFamily="18" charset="0"/>
              <a:cs typeface="Times New Roman" panose="02020603050405020304" pitchFamily="18" charset="0"/>
            </a:endParaRPr>
          </a:p>
          <a:p>
            <a:r>
              <a:rPr lang="en-US" dirty="0">
                <a:solidFill>
                  <a:schemeClr val="accent1">
                    <a:lumMod val="50000"/>
                  </a:schemeClr>
                </a:solidFill>
                <a:latin typeface="Times New Roman" panose="02020603050405020304" pitchFamily="18" charset="0"/>
                <a:cs typeface="Times New Roman" panose="02020603050405020304" pitchFamily="18" charset="0"/>
              </a:rPr>
              <a:t>Association rules quantify relationships </a:t>
            </a:r>
          </a:p>
          <a:p>
            <a:r>
              <a:rPr lang="en-US" dirty="0">
                <a:solidFill>
                  <a:schemeClr val="accent1">
                    <a:lumMod val="50000"/>
                  </a:schemeClr>
                </a:solidFill>
                <a:latin typeface="Times New Roman" panose="02020603050405020304" pitchFamily="18" charset="0"/>
                <a:cs typeface="Times New Roman" panose="02020603050405020304" pitchFamily="18" charset="0"/>
              </a:rPr>
              <a:t>using support, confidence, and lift—</a:t>
            </a:r>
          </a:p>
          <a:p>
            <a:r>
              <a:rPr lang="en-US" dirty="0">
                <a:solidFill>
                  <a:schemeClr val="accent1">
                    <a:lumMod val="50000"/>
                  </a:schemeClr>
                </a:solidFill>
                <a:latin typeface="Times New Roman" panose="02020603050405020304" pitchFamily="18" charset="0"/>
                <a:cs typeface="Times New Roman" panose="02020603050405020304" pitchFamily="18" charset="0"/>
              </a:rPr>
              <a:t>helping businesses make data-driven</a:t>
            </a:r>
          </a:p>
          <a:p>
            <a:r>
              <a:rPr lang="en-US" dirty="0">
                <a:solidFill>
                  <a:schemeClr val="accent1">
                    <a:lumMod val="50000"/>
                  </a:schemeClr>
                </a:solidFill>
                <a:latin typeface="Times New Roman" panose="02020603050405020304" pitchFamily="18" charset="0"/>
                <a:cs typeface="Times New Roman" panose="02020603050405020304" pitchFamily="18" charset="0"/>
              </a:rPr>
              <a:t> decisions</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6" name="Graphic 25" descr="Bar chart">
            <a:extLst>
              <a:ext uri="{FF2B5EF4-FFF2-40B4-BE49-F238E27FC236}">
                <a16:creationId xmlns:a16="http://schemas.microsoft.com/office/drawing/2014/main" id="{B5E6C71F-9CFA-EA66-F5B5-42622B83FF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76031" y="4982770"/>
            <a:ext cx="410279" cy="4102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2713" y="663773"/>
            <a:ext cx="7196495" cy="672108"/>
          </a:xfrm>
          <a:prstGeom prst="rect">
            <a:avLst/>
          </a:prstGeom>
          <a:noFill/>
          <a:ln/>
        </p:spPr>
        <p:txBody>
          <a:bodyPr wrap="none" lIns="0" tIns="0" rIns="0" bIns="0" rtlCol="0" anchor="t"/>
          <a:lstStyle/>
          <a:p>
            <a:pPr marL="0" indent="0" algn="l">
              <a:lnSpc>
                <a:spcPts val="5250"/>
              </a:lnSpc>
              <a:buNone/>
            </a:pPr>
            <a:r>
              <a:rPr lang="en-US" sz="4200" b="1" dirty="0">
                <a:solidFill>
                  <a:srgbClr val="333F70"/>
                </a:solidFill>
                <a:latin typeface="Times New Roman" panose="02020603050405020304" pitchFamily="18" charset="0"/>
                <a:ea typeface="Unbounded Bold" pitchFamily="34" charset="-122"/>
                <a:cs typeface="Times New Roman" panose="02020603050405020304" pitchFamily="18" charset="0"/>
              </a:rPr>
              <a:t>The Apriori Algorithm</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52713" y="1743670"/>
            <a:ext cx="13124974" cy="335042"/>
          </a:xfrm>
          <a:prstGeom prst="rect">
            <a:avLst/>
          </a:prstGeom>
          <a:noFill/>
          <a:ln/>
        </p:spPr>
        <p:txBody>
          <a:bodyPr wrap="none" lIns="0" tIns="0" rIns="0" bIns="0" rtlCol="0" anchor="t"/>
          <a:lstStyle/>
          <a:p>
            <a:pPr marL="0" indent="0" algn="l">
              <a:lnSpc>
                <a:spcPts val="2600"/>
              </a:lnSpc>
              <a:buNone/>
            </a:pPr>
            <a:r>
              <a:rPr lang="en-US" sz="2000" dirty="0">
                <a:solidFill>
                  <a:srgbClr val="333F70"/>
                </a:solidFill>
                <a:latin typeface="Times New Roman" panose="02020603050405020304" pitchFamily="18" charset="0"/>
                <a:ea typeface="Open Sans" pitchFamily="34" charset="-122"/>
                <a:cs typeface="Times New Roman" panose="02020603050405020304" pitchFamily="18" charset="0"/>
              </a:rPr>
              <a:t>The classic approach to mining frequent itemsets through iterative candidate generation and pruning</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52713" y="2308027"/>
            <a:ext cx="6562487" cy="860227"/>
          </a:xfrm>
          <a:prstGeom prst="rect">
            <a:avLst/>
          </a:prstGeom>
        </p:spPr>
      </p:pic>
      <p:sp>
        <p:nvSpPr>
          <p:cNvPr id="5" name="Text 2"/>
          <p:cNvSpPr/>
          <p:nvPr/>
        </p:nvSpPr>
        <p:spPr>
          <a:xfrm>
            <a:off x="967740" y="3372088"/>
            <a:ext cx="3757374" cy="335994"/>
          </a:xfrm>
          <a:prstGeom prst="rect">
            <a:avLst/>
          </a:prstGeom>
          <a:noFill/>
          <a:ln/>
        </p:spPr>
        <p:txBody>
          <a:bodyPr wrap="none" lIns="0" tIns="0" rIns="0" bIns="0" rtlCol="0" anchor="t"/>
          <a:lstStyle/>
          <a:p>
            <a:pPr marL="0" indent="0" algn="l">
              <a:lnSpc>
                <a:spcPts val="2600"/>
              </a:lnSpc>
              <a:buNone/>
            </a:pPr>
            <a:r>
              <a:rPr lang="en-US" sz="2100" b="1" dirty="0">
                <a:solidFill>
                  <a:srgbClr val="333F70"/>
                </a:solidFill>
                <a:latin typeface="Times New Roman" panose="02020603050405020304" pitchFamily="18" charset="0"/>
                <a:ea typeface="Unbounded Bold" pitchFamily="34" charset="-122"/>
                <a:cs typeface="Times New Roman" panose="02020603050405020304" pitchFamily="18" charset="0"/>
              </a:rPr>
              <a:t>Candidate Generation</a:t>
            </a:r>
            <a:endParaRPr lang="en-US" sz="2100" dirty="0">
              <a:latin typeface="Times New Roman" panose="02020603050405020304" pitchFamily="18" charset="0"/>
              <a:cs typeface="Times New Roman" panose="02020603050405020304" pitchFamily="18" charset="0"/>
            </a:endParaRPr>
          </a:p>
        </p:txBody>
      </p:sp>
      <p:sp>
        <p:nvSpPr>
          <p:cNvPr id="6" name="Text 3"/>
          <p:cNvSpPr/>
          <p:nvPr/>
        </p:nvSpPr>
        <p:spPr>
          <a:xfrm>
            <a:off x="967740" y="3830360"/>
            <a:ext cx="6132433" cy="335042"/>
          </a:xfrm>
          <a:prstGeom prst="rect">
            <a:avLst/>
          </a:prstGeom>
          <a:noFill/>
          <a:ln/>
        </p:spPr>
        <p:txBody>
          <a:bodyPr wrap="none" lIns="0" tIns="0" rIns="0" bIns="0" rtlCol="0" anchor="t"/>
          <a:lstStyle/>
          <a:p>
            <a:pPr marL="0" indent="0" algn="l">
              <a:lnSpc>
                <a:spcPts val="260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Creates k-itemsets from (k-1)-itemsets</a:t>
            </a:r>
            <a:endParaRPr lang="en-US"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315200" y="2308027"/>
            <a:ext cx="6562487" cy="860227"/>
          </a:xfrm>
          <a:prstGeom prst="rect">
            <a:avLst/>
          </a:prstGeom>
        </p:spPr>
      </p:pic>
      <p:sp>
        <p:nvSpPr>
          <p:cNvPr id="8" name="Text 4"/>
          <p:cNvSpPr/>
          <p:nvPr/>
        </p:nvSpPr>
        <p:spPr>
          <a:xfrm>
            <a:off x="7530227" y="3372088"/>
            <a:ext cx="3022163" cy="335994"/>
          </a:xfrm>
          <a:prstGeom prst="rect">
            <a:avLst/>
          </a:prstGeom>
          <a:noFill/>
          <a:ln/>
        </p:spPr>
        <p:txBody>
          <a:bodyPr wrap="none" lIns="0" tIns="0" rIns="0" bIns="0" rtlCol="0" anchor="t"/>
          <a:lstStyle/>
          <a:p>
            <a:pPr marL="0" indent="0" algn="l">
              <a:lnSpc>
                <a:spcPts val="2600"/>
              </a:lnSpc>
              <a:buNone/>
            </a:pPr>
            <a:r>
              <a:rPr lang="en-US" sz="2100" b="1" dirty="0">
                <a:solidFill>
                  <a:srgbClr val="333F70"/>
                </a:solidFill>
                <a:latin typeface="Times New Roman" panose="02020603050405020304" pitchFamily="18" charset="0"/>
                <a:ea typeface="Unbounded Bold" pitchFamily="34" charset="-122"/>
                <a:cs typeface="Times New Roman" panose="02020603050405020304" pitchFamily="18" charset="0"/>
              </a:rPr>
              <a:t>Support Counting</a:t>
            </a:r>
            <a:endParaRPr lang="en-US" sz="2100" dirty="0">
              <a:latin typeface="Times New Roman" panose="02020603050405020304" pitchFamily="18" charset="0"/>
              <a:cs typeface="Times New Roman" panose="02020603050405020304" pitchFamily="18" charset="0"/>
            </a:endParaRPr>
          </a:p>
        </p:txBody>
      </p:sp>
      <p:sp>
        <p:nvSpPr>
          <p:cNvPr id="9" name="Text 5"/>
          <p:cNvSpPr/>
          <p:nvPr/>
        </p:nvSpPr>
        <p:spPr>
          <a:xfrm>
            <a:off x="7530227" y="3830360"/>
            <a:ext cx="6132433" cy="335042"/>
          </a:xfrm>
          <a:prstGeom prst="rect">
            <a:avLst/>
          </a:prstGeom>
          <a:noFill/>
          <a:ln/>
        </p:spPr>
        <p:txBody>
          <a:bodyPr wrap="none" lIns="0" tIns="0" rIns="0" bIns="0" rtlCol="0" anchor="t"/>
          <a:lstStyle/>
          <a:p>
            <a:pPr marL="0" indent="0" algn="l">
              <a:lnSpc>
                <a:spcPts val="260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Calculates support for each candidate</a:t>
            </a:r>
            <a:endParaRPr lang="en-US"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752713" y="4380428"/>
            <a:ext cx="6562487" cy="860227"/>
          </a:xfrm>
          <a:prstGeom prst="rect">
            <a:avLst/>
          </a:prstGeom>
        </p:spPr>
      </p:pic>
      <p:sp>
        <p:nvSpPr>
          <p:cNvPr id="11" name="Text 6"/>
          <p:cNvSpPr/>
          <p:nvPr/>
        </p:nvSpPr>
        <p:spPr>
          <a:xfrm>
            <a:off x="967740" y="5444490"/>
            <a:ext cx="2688431" cy="335994"/>
          </a:xfrm>
          <a:prstGeom prst="rect">
            <a:avLst/>
          </a:prstGeom>
          <a:noFill/>
          <a:ln/>
        </p:spPr>
        <p:txBody>
          <a:bodyPr wrap="none" lIns="0" tIns="0" rIns="0" bIns="0" rtlCol="0" anchor="t"/>
          <a:lstStyle/>
          <a:p>
            <a:pPr marL="0" indent="0" algn="l">
              <a:lnSpc>
                <a:spcPts val="2600"/>
              </a:lnSpc>
              <a:buNone/>
            </a:pPr>
            <a:r>
              <a:rPr lang="en-US" sz="2100" b="1" dirty="0">
                <a:solidFill>
                  <a:srgbClr val="333F70"/>
                </a:solidFill>
                <a:latin typeface="Times New Roman" panose="02020603050405020304" pitchFamily="18" charset="0"/>
                <a:ea typeface="Unbounded Bold" pitchFamily="34" charset="-122"/>
                <a:cs typeface="Times New Roman" panose="02020603050405020304" pitchFamily="18" charset="0"/>
              </a:rPr>
              <a:t>Pruning</a:t>
            </a:r>
            <a:endParaRPr lang="en-US" sz="2100" dirty="0">
              <a:latin typeface="Times New Roman" panose="02020603050405020304" pitchFamily="18" charset="0"/>
              <a:cs typeface="Times New Roman" panose="02020603050405020304" pitchFamily="18" charset="0"/>
            </a:endParaRPr>
          </a:p>
        </p:txBody>
      </p:sp>
      <p:sp>
        <p:nvSpPr>
          <p:cNvPr id="12" name="Text 7"/>
          <p:cNvSpPr/>
          <p:nvPr/>
        </p:nvSpPr>
        <p:spPr>
          <a:xfrm>
            <a:off x="967740" y="5902762"/>
            <a:ext cx="6132433" cy="335042"/>
          </a:xfrm>
          <a:prstGeom prst="rect">
            <a:avLst/>
          </a:prstGeom>
          <a:noFill/>
          <a:ln/>
        </p:spPr>
        <p:txBody>
          <a:bodyPr wrap="none" lIns="0" tIns="0" rIns="0" bIns="0" rtlCol="0" anchor="t"/>
          <a:lstStyle/>
          <a:p>
            <a:pPr marL="0" indent="0" algn="l">
              <a:lnSpc>
                <a:spcPts val="260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Removes infrequent itemsets</a:t>
            </a:r>
            <a:endParaRPr lang="en-US"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7315200" y="4380428"/>
            <a:ext cx="6562487" cy="860227"/>
          </a:xfrm>
          <a:prstGeom prst="rect">
            <a:avLst/>
          </a:prstGeom>
        </p:spPr>
      </p:pic>
      <p:sp>
        <p:nvSpPr>
          <p:cNvPr id="14" name="Text 8"/>
          <p:cNvSpPr/>
          <p:nvPr/>
        </p:nvSpPr>
        <p:spPr>
          <a:xfrm>
            <a:off x="7530227" y="5444490"/>
            <a:ext cx="2688431" cy="335994"/>
          </a:xfrm>
          <a:prstGeom prst="rect">
            <a:avLst/>
          </a:prstGeom>
          <a:noFill/>
          <a:ln/>
        </p:spPr>
        <p:txBody>
          <a:bodyPr wrap="none" lIns="0" tIns="0" rIns="0" bIns="0" rtlCol="0" anchor="t"/>
          <a:lstStyle/>
          <a:p>
            <a:pPr marL="0" indent="0" algn="l">
              <a:lnSpc>
                <a:spcPts val="2600"/>
              </a:lnSpc>
              <a:buNone/>
            </a:pPr>
            <a:r>
              <a:rPr lang="en-US" sz="2100" b="1" dirty="0">
                <a:solidFill>
                  <a:srgbClr val="333F70"/>
                </a:solidFill>
                <a:latin typeface="Times New Roman" panose="02020603050405020304" pitchFamily="18" charset="0"/>
                <a:ea typeface="Unbounded Bold" pitchFamily="34" charset="-122"/>
                <a:cs typeface="Times New Roman" panose="02020603050405020304" pitchFamily="18" charset="0"/>
              </a:rPr>
              <a:t>Rule Generation</a:t>
            </a:r>
            <a:endParaRPr lang="en-US" sz="2100" dirty="0">
              <a:latin typeface="Times New Roman" panose="02020603050405020304" pitchFamily="18" charset="0"/>
              <a:cs typeface="Times New Roman" panose="02020603050405020304" pitchFamily="18" charset="0"/>
            </a:endParaRPr>
          </a:p>
        </p:txBody>
      </p:sp>
      <p:sp>
        <p:nvSpPr>
          <p:cNvPr id="15" name="Text 9"/>
          <p:cNvSpPr/>
          <p:nvPr/>
        </p:nvSpPr>
        <p:spPr>
          <a:xfrm>
            <a:off x="7530227" y="5902762"/>
            <a:ext cx="6132433" cy="335042"/>
          </a:xfrm>
          <a:prstGeom prst="rect">
            <a:avLst/>
          </a:prstGeom>
          <a:noFill/>
          <a:ln/>
        </p:spPr>
        <p:txBody>
          <a:bodyPr wrap="none" lIns="0" tIns="0" rIns="0" bIns="0" rtlCol="0" anchor="t"/>
          <a:lstStyle/>
          <a:p>
            <a:pPr marL="0" indent="0" algn="l">
              <a:lnSpc>
                <a:spcPts val="260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Extracts association rules</a:t>
            </a:r>
            <a:endParaRPr lang="en-US" dirty="0">
              <a:latin typeface="Times New Roman" panose="02020603050405020304" pitchFamily="18" charset="0"/>
              <a:cs typeface="Times New Roman" panose="02020603050405020304" pitchFamily="18" charset="0"/>
            </a:endParaRPr>
          </a:p>
        </p:txBody>
      </p:sp>
      <p:sp>
        <p:nvSpPr>
          <p:cNvPr id="16" name="Shape 10"/>
          <p:cNvSpPr/>
          <p:nvPr/>
        </p:nvSpPr>
        <p:spPr>
          <a:xfrm>
            <a:off x="752713" y="6682145"/>
            <a:ext cx="13124974" cy="883563"/>
          </a:xfrm>
          <a:prstGeom prst="roundRect">
            <a:avLst>
              <a:gd name="adj" fmla="val 10224"/>
            </a:avLst>
          </a:prstGeom>
          <a:solidFill>
            <a:srgbClr val="1B7A7A"/>
          </a:solidFill>
          <a:ln/>
        </p:spPr>
      </p:sp>
      <p:pic>
        <p:nvPicPr>
          <p:cNvPr id="17" name="Image 4" descr="preencoded.png"/>
          <p:cNvPicPr>
            <a:picLocks noChangeAspect="1"/>
          </p:cNvPicPr>
          <p:nvPr/>
        </p:nvPicPr>
        <p:blipFill>
          <a:blip r:embed="rId7"/>
          <a:stretch>
            <a:fillRect/>
          </a:stretch>
        </p:blipFill>
        <p:spPr>
          <a:xfrm>
            <a:off x="967740" y="7006471"/>
            <a:ext cx="268843" cy="215027"/>
          </a:xfrm>
          <a:prstGeom prst="rect">
            <a:avLst/>
          </a:prstGeom>
        </p:spPr>
      </p:pic>
      <p:sp>
        <p:nvSpPr>
          <p:cNvPr id="18" name="Text 11"/>
          <p:cNvSpPr/>
          <p:nvPr/>
        </p:nvSpPr>
        <p:spPr>
          <a:xfrm>
            <a:off x="1451610" y="6939677"/>
            <a:ext cx="12211050" cy="335042"/>
          </a:xfrm>
          <a:prstGeom prst="rect">
            <a:avLst/>
          </a:prstGeom>
          <a:noFill/>
          <a:ln/>
        </p:spPr>
        <p:txBody>
          <a:bodyPr wrap="none" lIns="0" tIns="0" rIns="0" bIns="0" rtlCol="0" anchor="t"/>
          <a:lstStyle/>
          <a:p>
            <a:pPr marL="0" indent="0" algn="l">
              <a:lnSpc>
                <a:spcPts val="2600"/>
              </a:lnSpc>
              <a:buNone/>
            </a:pPr>
            <a:r>
              <a:rPr lang="en-US" b="1" dirty="0">
                <a:solidFill>
                  <a:srgbClr val="FFFFFF"/>
                </a:solidFill>
                <a:latin typeface="Times New Roman" panose="02020603050405020304" pitchFamily="18" charset="0"/>
                <a:ea typeface="Open Sans" pitchFamily="34" charset="-122"/>
                <a:cs typeface="Times New Roman" panose="02020603050405020304" pitchFamily="18" charset="0"/>
              </a:rPr>
              <a:t>Key Metrics:</a:t>
            </a:r>
            <a:r>
              <a:rPr lang="en-US" dirty="0">
                <a:solidFill>
                  <a:srgbClr val="FFFFFF"/>
                </a:solidFill>
                <a:latin typeface="Times New Roman" panose="02020603050405020304" pitchFamily="18" charset="0"/>
                <a:ea typeface="Open Sans" pitchFamily="34" charset="-122"/>
                <a:cs typeface="Times New Roman" panose="02020603050405020304" pitchFamily="18" charset="0"/>
              </a:rPr>
              <a:t> Support measures itemset frequency whilst confidence indicates rule reliability</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12827"/>
            <a:ext cx="12718494"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Times New Roman" panose="02020603050405020304" pitchFamily="18" charset="0"/>
                <a:ea typeface="Unbounded Bold" pitchFamily="34" charset="-122"/>
                <a:cs typeface="Times New Roman" panose="02020603050405020304" pitchFamily="18" charset="0"/>
              </a:rPr>
              <a:t>FP-Growth: Efficient Pattern Mining</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672883" y="1775681"/>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333F70"/>
                </a:solidFill>
                <a:latin typeface="Times New Roman" panose="02020603050405020304" pitchFamily="18" charset="0"/>
                <a:ea typeface="Unbounded Bold" pitchFamily="34" charset="-122"/>
                <a:cs typeface="Times New Roman" panose="02020603050405020304" pitchFamily="18" charset="0"/>
              </a:rPr>
              <a:t>Beyond Apriori</a:t>
            </a:r>
            <a:endParaRPr lang="en-US" sz="2650" dirty="0">
              <a:latin typeface="Times New Roman" panose="02020603050405020304" pitchFamily="18" charset="0"/>
              <a:cs typeface="Times New Roman" panose="02020603050405020304" pitchFamily="18" charset="0"/>
            </a:endParaRPr>
          </a:p>
        </p:txBody>
      </p:sp>
      <p:sp>
        <p:nvSpPr>
          <p:cNvPr id="4" name="Text 2"/>
          <p:cNvSpPr/>
          <p:nvPr/>
        </p:nvSpPr>
        <p:spPr>
          <a:xfrm>
            <a:off x="793790" y="2640687"/>
            <a:ext cx="4205168" cy="2177415"/>
          </a:xfrm>
          <a:prstGeom prst="rect">
            <a:avLst/>
          </a:prstGeom>
          <a:noFill/>
          <a:ln/>
        </p:spPr>
        <p:txBody>
          <a:bodyPr wrap="square" lIns="0" tIns="0" rIns="0" bIns="0" rtlCol="0" anchor="t"/>
          <a:lstStyle/>
          <a:p>
            <a:pPr marL="0" indent="0" algn="l">
              <a:lnSpc>
                <a:spcPts val="28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The </a:t>
            </a:r>
            <a:r>
              <a:rPr lang="en-US" dirty="0">
                <a:solidFill>
                  <a:srgbClr val="7030A0"/>
                </a:solidFill>
                <a:latin typeface="Times New Roman" panose="02020603050405020304" pitchFamily="18" charset="0"/>
                <a:ea typeface="Open Sans" pitchFamily="34" charset="-122"/>
                <a:cs typeface="Times New Roman" panose="02020603050405020304" pitchFamily="18" charset="0"/>
              </a:rPr>
              <a:t>FP-Growth algorithm </a:t>
            </a: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eliminates candidate generation by constructing a compressed </a:t>
            </a:r>
            <a:r>
              <a:rPr lang="en-US" dirty="0">
                <a:solidFill>
                  <a:srgbClr val="7030A0"/>
                </a:solidFill>
                <a:latin typeface="Times New Roman" panose="02020603050405020304" pitchFamily="18" charset="0"/>
                <a:ea typeface="Open Sans" pitchFamily="34" charset="-122"/>
                <a:cs typeface="Times New Roman" panose="02020603050405020304" pitchFamily="18" charset="0"/>
              </a:rPr>
              <a:t>FP-tree</a:t>
            </a: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 structure. This approach is particularly effective for large datasets, significantly reducing computational overhead.</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672883" y="5152244"/>
            <a:ext cx="4205168" cy="2177548"/>
          </a:xfrm>
          <a:prstGeom prst="rect">
            <a:avLst/>
          </a:prstGeom>
          <a:noFill/>
          <a:ln/>
        </p:spPr>
        <p:txBody>
          <a:bodyPr wrap="square" lIns="0" tIns="0" rIns="0" bIns="0" rtlCol="0" anchor="t"/>
          <a:lstStyle/>
          <a:p>
            <a:pPr marL="342900" indent="-342900" algn="l">
              <a:lnSpc>
                <a:spcPts val="2850"/>
              </a:lnSpc>
              <a:buSzPct val="100000"/>
              <a:buChar char="•"/>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Builds compact tree representation</a:t>
            </a:r>
            <a:endParaRPr lang="en-US" dirty="0">
              <a:latin typeface="Times New Roman" panose="02020603050405020304" pitchFamily="18" charset="0"/>
              <a:cs typeface="Times New Roman" panose="02020603050405020304" pitchFamily="18" charset="0"/>
            </a:endParaRPr>
          </a:p>
          <a:p>
            <a:pPr marL="342900" indent="-342900" algn="l">
              <a:lnSpc>
                <a:spcPts val="2850"/>
              </a:lnSpc>
              <a:buSzPct val="100000"/>
              <a:buChar char="•"/>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Mines patterns without candidate generation</a:t>
            </a:r>
            <a:endParaRPr lang="en-US" dirty="0">
              <a:latin typeface="Times New Roman" panose="02020603050405020304" pitchFamily="18" charset="0"/>
              <a:cs typeface="Times New Roman" panose="02020603050405020304" pitchFamily="18" charset="0"/>
            </a:endParaRPr>
          </a:p>
          <a:p>
            <a:pPr marL="342900" indent="-342900" algn="l">
              <a:lnSpc>
                <a:spcPts val="2850"/>
              </a:lnSpc>
              <a:buSzPct val="100000"/>
              <a:buChar char="•"/>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Excellent for massive transaction databases</a:t>
            </a:r>
            <a:endParaRPr lang="en-US" dirty="0">
              <a:latin typeface="Times New Roman" panose="02020603050405020304" pitchFamily="18" charset="0"/>
              <a:cs typeface="Times New Roman" panose="02020603050405020304" pitchFamily="18" charset="0"/>
            </a:endParaRPr>
          </a:p>
          <a:p>
            <a:pPr marL="342900" indent="-342900" algn="l">
              <a:lnSpc>
                <a:spcPts val="2850"/>
              </a:lnSpc>
              <a:buSzPct val="100000"/>
              <a:buChar char="•"/>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Reduces multiple database scans</a:t>
            </a:r>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0E463D6-E005-4E74-E51E-F6ADBEFEAB58}"/>
              </a:ext>
            </a:extLst>
          </p:cNvPr>
          <p:cNvPicPr>
            <a:picLocks noChangeAspect="1"/>
          </p:cNvPicPr>
          <p:nvPr/>
        </p:nvPicPr>
        <p:blipFill>
          <a:blip r:embed="rId3"/>
          <a:stretch>
            <a:fillRect/>
          </a:stretch>
        </p:blipFill>
        <p:spPr>
          <a:xfrm>
            <a:off x="5698557" y="2200972"/>
            <a:ext cx="8258960" cy="46096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96387" y="2065748"/>
            <a:ext cx="11238071"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Times New Roman" panose="02020603050405020304" pitchFamily="18" charset="0"/>
                <a:ea typeface="Unbounded Bold" pitchFamily="34" charset="-122"/>
                <a:cs typeface="Times New Roman" panose="02020603050405020304" pitchFamily="18" charset="0"/>
              </a:rPr>
              <a:t>Vertical Data Format Approach</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793790" y="4848106"/>
            <a:ext cx="4196358" cy="2757726"/>
          </a:xfrm>
          <a:prstGeom prst="roundRect">
            <a:avLst>
              <a:gd name="adj" fmla="val 5305"/>
            </a:avLst>
          </a:prstGeom>
          <a:solidFill>
            <a:srgbClr val="FFFFFF"/>
          </a:solidFill>
          <a:ln/>
        </p:spPr>
      </p:sp>
      <p:sp>
        <p:nvSpPr>
          <p:cNvPr id="5" name="Shape 2"/>
          <p:cNvSpPr/>
          <p:nvPr/>
        </p:nvSpPr>
        <p:spPr>
          <a:xfrm>
            <a:off x="657582" y="4787146"/>
            <a:ext cx="4196358" cy="121920"/>
          </a:xfrm>
          <a:prstGeom prst="roundRect">
            <a:avLst>
              <a:gd name="adj" fmla="val 78139"/>
            </a:avLst>
          </a:prstGeom>
          <a:solidFill>
            <a:srgbClr val="26A688"/>
          </a:solidFill>
          <a:ln/>
        </p:spPr>
      </p:sp>
      <p:sp>
        <p:nvSpPr>
          <p:cNvPr id="6" name="Shape 3"/>
          <p:cNvSpPr/>
          <p:nvPr/>
        </p:nvSpPr>
        <p:spPr>
          <a:xfrm>
            <a:off x="2551688" y="4507944"/>
            <a:ext cx="680442" cy="680442"/>
          </a:xfrm>
          <a:prstGeom prst="roundRect">
            <a:avLst>
              <a:gd name="adj" fmla="val 134383"/>
            </a:avLst>
          </a:prstGeom>
          <a:solidFill>
            <a:srgbClr val="26A688"/>
          </a:solidFill>
          <a:ln/>
        </p:spPr>
        <p:txBody>
          <a:bodyPr/>
          <a:lstStyle/>
          <a:p>
            <a:endParaRPr lang="en-IN" dirty="0"/>
          </a:p>
        </p:txBody>
      </p:sp>
      <p:sp>
        <p:nvSpPr>
          <p:cNvPr id="7" name="Text 4"/>
          <p:cNvSpPr/>
          <p:nvPr/>
        </p:nvSpPr>
        <p:spPr>
          <a:xfrm>
            <a:off x="2755761" y="4678085"/>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Unbounded Bold" pitchFamily="34" charset="0"/>
                <a:ea typeface="Unbounded Bold" pitchFamily="34" charset="-122"/>
                <a:cs typeface="Unbounded Bold" pitchFamily="34" charset="-120"/>
              </a:rPr>
              <a:t>1</a:t>
            </a:r>
            <a:endParaRPr lang="en-US" sz="2100" dirty="0"/>
          </a:p>
        </p:txBody>
      </p:sp>
      <p:sp>
        <p:nvSpPr>
          <p:cNvPr id="8" name="Text 5"/>
          <p:cNvSpPr/>
          <p:nvPr/>
        </p:nvSpPr>
        <p:spPr>
          <a:xfrm>
            <a:off x="1051084" y="5415082"/>
            <a:ext cx="3681770" cy="70866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Times New Roman" panose="02020603050405020304" pitchFamily="18" charset="0"/>
                <a:ea typeface="Unbounded Bold" pitchFamily="34" charset="-122"/>
                <a:cs typeface="Times New Roman" panose="02020603050405020304" pitchFamily="18" charset="0"/>
              </a:rPr>
              <a:t>Vertical Representation</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1051084" y="6259830"/>
            <a:ext cx="3681770" cy="1088708"/>
          </a:xfrm>
          <a:prstGeom prst="rect">
            <a:avLst/>
          </a:prstGeom>
          <a:noFill/>
          <a:ln/>
        </p:spPr>
        <p:txBody>
          <a:bodyPr wrap="square" lIns="0" tIns="0" rIns="0" bIns="0" rtlCol="0" anchor="t"/>
          <a:lstStyle/>
          <a:p>
            <a:pPr marL="0" indent="0" algn="l">
              <a:lnSpc>
                <a:spcPts val="28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Each item maps to a set of transaction IDs (TIDs) where it appears</a:t>
            </a:r>
            <a:endParaRPr lang="en-US" dirty="0">
              <a:latin typeface="Times New Roman" panose="02020603050405020304" pitchFamily="18" charset="0"/>
              <a:cs typeface="Times New Roman" panose="02020603050405020304" pitchFamily="18" charset="0"/>
            </a:endParaRPr>
          </a:p>
        </p:txBody>
      </p:sp>
      <p:sp>
        <p:nvSpPr>
          <p:cNvPr id="10" name="Shape 7"/>
          <p:cNvSpPr/>
          <p:nvPr/>
        </p:nvSpPr>
        <p:spPr>
          <a:xfrm>
            <a:off x="5216962" y="4848106"/>
            <a:ext cx="4196358" cy="2757726"/>
          </a:xfrm>
          <a:prstGeom prst="roundRect">
            <a:avLst>
              <a:gd name="adj" fmla="val 5305"/>
            </a:avLst>
          </a:prstGeom>
          <a:solidFill>
            <a:srgbClr val="FFFFFF"/>
          </a:solidFill>
          <a:ln/>
        </p:spPr>
      </p:sp>
      <p:sp>
        <p:nvSpPr>
          <p:cNvPr id="11" name="Shape 8"/>
          <p:cNvSpPr/>
          <p:nvPr/>
        </p:nvSpPr>
        <p:spPr>
          <a:xfrm>
            <a:off x="5216962" y="4817626"/>
            <a:ext cx="4196358" cy="121920"/>
          </a:xfrm>
          <a:prstGeom prst="roundRect">
            <a:avLst>
              <a:gd name="adj" fmla="val 78139"/>
            </a:avLst>
          </a:prstGeom>
          <a:solidFill>
            <a:srgbClr val="26A688"/>
          </a:solidFill>
          <a:ln/>
        </p:spPr>
      </p:sp>
      <p:sp>
        <p:nvSpPr>
          <p:cNvPr id="12" name="Shape 9"/>
          <p:cNvSpPr/>
          <p:nvPr/>
        </p:nvSpPr>
        <p:spPr>
          <a:xfrm>
            <a:off x="6974860" y="4507944"/>
            <a:ext cx="680442" cy="680442"/>
          </a:xfrm>
          <a:prstGeom prst="roundRect">
            <a:avLst>
              <a:gd name="adj" fmla="val 134383"/>
            </a:avLst>
          </a:prstGeom>
          <a:solidFill>
            <a:srgbClr val="26A688"/>
          </a:solidFill>
          <a:ln/>
        </p:spPr>
      </p:sp>
      <p:sp>
        <p:nvSpPr>
          <p:cNvPr id="13" name="Text 10"/>
          <p:cNvSpPr/>
          <p:nvPr/>
        </p:nvSpPr>
        <p:spPr>
          <a:xfrm>
            <a:off x="7178933" y="4678085"/>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Unbounded Bold" pitchFamily="34" charset="0"/>
                <a:ea typeface="Unbounded Bold" pitchFamily="34" charset="-122"/>
                <a:cs typeface="Unbounded Bold" pitchFamily="34" charset="-120"/>
              </a:rPr>
              <a:t>2</a:t>
            </a:r>
            <a:endParaRPr lang="en-US" sz="2100" dirty="0"/>
          </a:p>
        </p:txBody>
      </p:sp>
      <p:sp>
        <p:nvSpPr>
          <p:cNvPr id="14" name="Text 11"/>
          <p:cNvSpPr/>
          <p:nvPr/>
        </p:nvSpPr>
        <p:spPr>
          <a:xfrm>
            <a:off x="5474256" y="5415082"/>
            <a:ext cx="3681770" cy="70866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Times New Roman" panose="02020603050405020304" pitchFamily="18" charset="0"/>
                <a:ea typeface="Unbounded Bold" pitchFamily="34" charset="-122"/>
                <a:cs typeface="Times New Roman" panose="02020603050405020304" pitchFamily="18" charset="0"/>
              </a:rPr>
              <a:t>Intersection Operations</a:t>
            </a:r>
            <a:endParaRPr lang="en-US" sz="2200" dirty="0">
              <a:latin typeface="Times New Roman" panose="02020603050405020304" pitchFamily="18" charset="0"/>
              <a:cs typeface="Times New Roman" panose="02020603050405020304" pitchFamily="18" charset="0"/>
            </a:endParaRPr>
          </a:p>
        </p:txBody>
      </p:sp>
      <p:sp>
        <p:nvSpPr>
          <p:cNvPr id="15" name="Text 12"/>
          <p:cNvSpPr/>
          <p:nvPr/>
        </p:nvSpPr>
        <p:spPr>
          <a:xfrm>
            <a:off x="5474256" y="6259830"/>
            <a:ext cx="3681770" cy="1088708"/>
          </a:xfrm>
          <a:prstGeom prst="rect">
            <a:avLst/>
          </a:prstGeom>
          <a:noFill/>
          <a:ln/>
        </p:spPr>
        <p:txBody>
          <a:bodyPr wrap="square" lIns="0" tIns="0" rIns="0" bIns="0" rtlCol="0" anchor="t"/>
          <a:lstStyle/>
          <a:p>
            <a:pPr marL="0" indent="0" algn="l">
              <a:lnSpc>
                <a:spcPts val="28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Frequent itemsets found by intersecting TID lists of constituent items</a:t>
            </a:r>
            <a:endParaRPr lang="en-US" dirty="0">
              <a:latin typeface="Times New Roman" panose="02020603050405020304" pitchFamily="18" charset="0"/>
              <a:cs typeface="Times New Roman" panose="02020603050405020304" pitchFamily="18" charset="0"/>
            </a:endParaRPr>
          </a:p>
        </p:txBody>
      </p:sp>
      <p:sp>
        <p:nvSpPr>
          <p:cNvPr id="16" name="Shape 13"/>
          <p:cNvSpPr/>
          <p:nvPr/>
        </p:nvSpPr>
        <p:spPr>
          <a:xfrm>
            <a:off x="9640133" y="4848106"/>
            <a:ext cx="4196358" cy="2757726"/>
          </a:xfrm>
          <a:prstGeom prst="roundRect">
            <a:avLst>
              <a:gd name="adj" fmla="val 5305"/>
            </a:avLst>
          </a:prstGeom>
          <a:solidFill>
            <a:srgbClr val="FFFFFF"/>
          </a:solidFill>
          <a:ln/>
        </p:spPr>
      </p:sp>
      <p:sp>
        <p:nvSpPr>
          <p:cNvPr id="17" name="Shape 14"/>
          <p:cNvSpPr/>
          <p:nvPr/>
        </p:nvSpPr>
        <p:spPr>
          <a:xfrm>
            <a:off x="9640133" y="4817626"/>
            <a:ext cx="4196358" cy="121920"/>
          </a:xfrm>
          <a:prstGeom prst="roundRect">
            <a:avLst>
              <a:gd name="adj" fmla="val 78139"/>
            </a:avLst>
          </a:prstGeom>
          <a:solidFill>
            <a:srgbClr val="26A688"/>
          </a:solidFill>
          <a:ln/>
        </p:spPr>
      </p:sp>
      <p:sp>
        <p:nvSpPr>
          <p:cNvPr id="18" name="Shape 15"/>
          <p:cNvSpPr/>
          <p:nvPr/>
        </p:nvSpPr>
        <p:spPr>
          <a:xfrm>
            <a:off x="11398032" y="4507944"/>
            <a:ext cx="680442" cy="680442"/>
          </a:xfrm>
          <a:prstGeom prst="roundRect">
            <a:avLst>
              <a:gd name="adj" fmla="val 134383"/>
            </a:avLst>
          </a:prstGeom>
          <a:solidFill>
            <a:srgbClr val="26A688"/>
          </a:solidFill>
          <a:ln/>
        </p:spPr>
      </p:sp>
      <p:sp>
        <p:nvSpPr>
          <p:cNvPr id="19" name="Text 16"/>
          <p:cNvSpPr/>
          <p:nvPr/>
        </p:nvSpPr>
        <p:spPr>
          <a:xfrm>
            <a:off x="11602105" y="4678085"/>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Unbounded Bold" pitchFamily="34" charset="0"/>
                <a:ea typeface="Unbounded Bold" pitchFamily="34" charset="-122"/>
                <a:cs typeface="Unbounded Bold" pitchFamily="34" charset="-120"/>
              </a:rPr>
              <a:t>3</a:t>
            </a:r>
            <a:endParaRPr lang="en-US" sz="2100" dirty="0"/>
          </a:p>
        </p:txBody>
      </p:sp>
      <p:sp>
        <p:nvSpPr>
          <p:cNvPr id="20" name="Text 17"/>
          <p:cNvSpPr/>
          <p:nvPr/>
        </p:nvSpPr>
        <p:spPr>
          <a:xfrm>
            <a:off x="9897427" y="5415082"/>
            <a:ext cx="2901434"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anose="02020603050405020304" pitchFamily="18" charset="0"/>
                <a:ea typeface="Unbounded Bold" pitchFamily="34" charset="-122"/>
                <a:cs typeface="Times New Roman" panose="02020603050405020304" pitchFamily="18" charset="0"/>
              </a:rPr>
              <a:t>Efficiency Gains</a:t>
            </a:r>
            <a:endParaRPr lang="en-US" sz="2200" dirty="0">
              <a:latin typeface="Times New Roman" panose="02020603050405020304" pitchFamily="18" charset="0"/>
              <a:cs typeface="Times New Roman" panose="02020603050405020304" pitchFamily="18" charset="0"/>
            </a:endParaRPr>
          </a:p>
        </p:txBody>
      </p:sp>
      <p:sp>
        <p:nvSpPr>
          <p:cNvPr id="21" name="Text 18"/>
          <p:cNvSpPr/>
          <p:nvPr/>
        </p:nvSpPr>
        <p:spPr>
          <a:xfrm>
            <a:off x="9897546" y="6244948"/>
            <a:ext cx="3681770" cy="1088708"/>
          </a:xfrm>
          <a:prstGeom prst="rect">
            <a:avLst/>
          </a:prstGeom>
          <a:noFill/>
          <a:ln/>
        </p:spPr>
        <p:txBody>
          <a:bodyPr wrap="square" lIns="0" tIns="0" rIns="0" bIns="0" rtlCol="0" anchor="t"/>
          <a:lstStyle/>
          <a:p>
            <a:pPr marL="0" indent="0" algn="l">
              <a:lnSpc>
                <a:spcPts val="28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Reduces database scans and improves computational performance</a:t>
            </a:r>
            <a:endParaRPr lang="en-US"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379FB0BC-EFF3-6C64-682C-9D00620A4B6C}"/>
              </a:ext>
            </a:extLst>
          </p:cNvPr>
          <p:cNvPicPr>
            <a:picLocks noChangeAspect="1"/>
          </p:cNvPicPr>
          <p:nvPr/>
        </p:nvPicPr>
        <p:blipFill>
          <a:blip r:embed="rId3"/>
          <a:stretch>
            <a:fillRect/>
          </a:stretch>
        </p:blipFill>
        <p:spPr>
          <a:xfrm>
            <a:off x="8762274" y="946770"/>
            <a:ext cx="5171739" cy="34478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2713" y="849868"/>
            <a:ext cx="8744664" cy="672108"/>
          </a:xfrm>
          <a:prstGeom prst="rect">
            <a:avLst/>
          </a:prstGeom>
          <a:noFill/>
          <a:ln/>
        </p:spPr>
        <p:txBody>
          <a:bodyPr wrap="none" lIns="0" tIns="0" rIns="0" bIns="0" rtlCol="0" anchor="t"/>
          <a:lstStyle/>
          <a:p>
            <a:pPr marL="0" indent="0" algn="l">
              <a:lnSpc>
                <a:spcPts val="5250"/>
              </a:lnSpc>
              <a:buNone/>
            </a:pPr>
            <a:r>
              <a:rPr lang="en-US" sz="4200" b="1" dirty="0">
                <a:solidFill>
                  <a:srgbClr val="333F70"/>
                </a:solidFill>
                <a:latin typeface="Times New Roman" panose="02020603050405020304" pitchFamily="18" charset="0"/>
                <a:ea typeface="Unbounded Bold" pitchFamily="34" charset="-122"/>
                <a:cs typeface="Times New Roman" panose="02020603050405020304" pitchFamily="18" charset="0"/>
              </a:rPr>
              <a:t>Closed Frequent Itemsets</a:t>
            </a:r>
            <a:endParaRPr lang="en-US" sz="4200" dirty="0">
              <a:latin typeface="Times New Roman" panose="02020603050405020304" pitchFamily="18" charset="0"/>
              <a:cs typeface="Times New Roman" panose="02020603050405020304" pitchFamily="18" charset="0"/>
            </a:endParaRPr>
          </a:p>
        </p:txBody>
      </p:sp>
      <p:sp>
        <p:nvSpPr>
          <p:cNvPr id="4" name="Shape 1"/>
          <p:cNvSpPr/>
          <p:nvPr/>
        </p:nvSpPr>
        <p:spPr>
          <a:xfrm>
            <a:off x="9315450" y="1646337"/>
            <a:ext cx="4562237" cy="5551884"/>
          </a:xfrm>
          <a:prstGeom prst="roundRect">
            <a:avLst>
              <a:gd name="adj" fmla="val 3394"/>
            </a:avLst>
          </a:prstGeom>
          <a:solidFill>
            <a:srgbClr val="0D6B6B"/>
          </a:solidFill>
          <a:ln/>
        </p:spPr>
      </p:sp>
      <p:sp>
        <p:nvSpPr>
          <p:cNvPr id="5" name="Text 2"/>
          <p:cNvSpPr/>
          <p:nvPr/>
        </p:nvSpPr>
        <p:spPr>
          <a:xfrm>
            <a:off x="9692759" y="2031683"/>
            <a:ext cx="4132183" cy="806529"/>
          </a:xfrm>
          <a:prstGeom prst="rect">
            <a:avLst/>
          </a:prstGeom>
          <a:noFill/>
          <a:ln/>
        </p:spPr>
        <p:txBody>
          <a:bodyPr wrap="square" lIns="0" tIns="0" rIns="0" bIns="0" rtlCol="0" anchor="t"/>
          <a:lstStyle/>
          <a:p>
            <a:pPr marL="0" indent="0" algn="l">
              <a:lnSpc>
                <a:spcPts val="3150"/>
              </a:lnSpc>
              <a:buNone/>
            </a:pPr>
            <a:r>
              <a:rPr lang="en-US" sz="2500" b="1" dirty="0">
                <a:solidFill>
                  <a:srgbClr val="FFFFFF"/>
                </a:solidFill>
                <a:latin typeface="Times New Roman" panose="02020603050405020304" pitchFamily="18" charset="0"/>
                <a:ea typeface="Unbounded Bold" pitchFamily="34" charset="-122"/>
                <a:cs typeface="Times New Roman" panose="02020603050405020304" pitchFamily="18" charset="0"/>
              </a:rPr>
              <a:t>Eliminating Redundancy</a:t>
            </a:r>
            <a:endParaRPr lang="en-US" sz="2500" dirty="0">
              <a:latin typeface="Times New Roman" panose="02020603050405020304" pitchFamily="18" charset="0"/>
              <a:cs typeface="Times New Roman" panose="02020603050405020304" pitchFamily="18" charset="0"/>
            </a:endParaRPr>
          </a:p>
        </p:txBody>
      </p:sp>
      <p:sp>
        <p:nvSpPr>
          <p:cNvPr id="6" name="Text 3"/>
          <p:cNvSpPr/>
          <p:nvPr/>
        </p:nvSpPr>
        <p:spPr>
          <a:xfrm>
            <a:off x="9692758" y="2665529"/>
            <a:ext cx="4132183" cy="1675209"/>
          </a:xfrm>
          <a:prstGeom prst="rect">
            <a:avLst/>
          </a:prstGeom>
          <a:noFill/>
          <a:ln/>
        </p:spPr>
        <p:txBody>
          <a:bodyPr wrap="square" lIns="0" tIns="0" rIns="0" bIns="0" rtlCol="0" anchor="t"/>
          <a:lstStyle/>
          <a:p>
            <a:pPr marL="0" indent="0" algn="l">
              <a:lnSpc>
                <a:spcPts val="2600"/>
              </a:lnSpc>
              <a:buNone/>
            </a:pPr>
            <a:r>
              <a:rPr lang="en-US" dirty="0">
                <a:solidFill>
                  <a:srgbClr val="FFFFFF"/>
                </a:solidFill>
                <a:latin typeface="Times New Roman" panose="02020603050405020304" pitchFamily="18" charset="0"/>
                <a:ea typeface="Open Sans" pitchFamily="34" charset="-122"/>
                <a:cs typeface="Times New Roman" panose="02020603050405020304" pitchFamily="18" charset="0"/>
              </a:rPr>
              <a:t>Closed itemsets are frequent itemsets with no superset having identical support. This concept reduces pattern redundancy whilst maintaining complete information about all frequent patterns.</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9692759" y="4544951"/>
            <a:ext cx="4132183" cy="335042"/>
          </a:xfrm>
          <a:prstGeom prst="rect">
            <a:avLst/>
          </a:prstGeom>
          <a:noFill/>
          <a:ln/>
        </p:spPr>
        <p:txBody>
          <a:bodyPr wrap="none" lIns="0" tIns="0" rIns="0" bIns="0" rtlCol="0" anchor="t"/>
          <a:lstStyle/>
          <a:p>
            <a:pPr marL="0" indent="0" algn="l">
              <a:lnSpc>
                <a:spcPts val="2600"/>
              </a:lnSpc>
              <a:buNone/>
            </a:pPr>
            <a:r>
              <a:rPr lang="en-US" sz="2000" b="1" dirty="0">
                <a:solidFill>
                  <a:srgbClr val="FFFFFF"/>
                </a:solidFill>
                <a:latin typeface="Times New Roman" panose="02020603050405020304" pitchFamily="18" charset="0"/>
                <a:ea typeface="Open Sans" pitchFamily="34" charset="-122"/>
                <a:cs typeface="Times New Roman" panose="02020603050405020304" pitchFamily="18" charset="0"/>
              </a:rPr>
              <a:t>Advantages:</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9692759" y="5419249"/>
            <a:ext cx="4132183" cy="1676061"/>
          </a:xfrm>
          <a:prstGeom prst="rect">
            <a:avLst/>
          </a:prstGeom>
          <a:noFill/>
          <a:ln/>
        </p:spPr>
        <p:txBody>
          <a:bodyPr wrap="square" lIns="0" tIns="0" rIns="0" bIns="0" rtlCol="0" anchor="t"/>
          <a:lstStyle/>
          <a:p>
            <a:pPr marL="285750" indent="-285750" algn="l">
              <a:lnSpc>
                <a:spcPts val="2600"/>
              </a:lnSpc>
              <a:buSzPct val="100000"/>
              <a:buFont typeface="Arial" panose="020B0604020202020204" pitchFamily="34" charset="0"/>
              <a:buChar char="•"/>
            </a:pPr>
            <a:r>
              <a:rPr lang="en-US" dirty="0">
                <a:solidFill>
                  <a:srgbClr val="FFFFFF"/>
                </a:solidFill>
                <a:latin typeface="Times New Roman" panose="02020603050405020304" pitchFamily="18" charset="0"/>
                <a:ea typeface="Open Sans" pitchFamily="34" charset="-122"/>
                <a:cs typeface="Times New Roman" panose="02020603050405020304" pitchFamily="18" charset="0"/>
              </a:rPr>
              <a:t> Concise pattern representation</a:t>
            </a:r>
            <a:endParaRPr lang="en-US" dirty="0">
              <a:latin typeface="Times New Roman" panose="02020603050405020304" pitchFamily="18" charset="0"/>
              <a:cs typeface="Times New Roman" panose="02020603050405020304" pitchFamily="18" charset="0"/>
            </a:endParaRPr>
          </a:p>
          <a:p>
            <a:pPr marL="342900" indent="-342900" algn="l">
              <a:lnSpc>
                <a:spcPts val="2600"/>
              </a:lnSpc>
              <a:buSzPct val="100000"/>
              <a:buChar char="•"/>
            </a:pPr>
            <a:r>
              <a:rPr lang="en-US" dirty="0">
                <a:solidFill>
                  <a:srgbClr val="FFFFFF"/>
                </a:solidFill>
                <a:latin typeface="Times New Roman" panose="02020603050405020304" pitchFamily="18" charset="0"/>
                <a:ea typeface="Open Sans" pitchFamily="34" charset="-122"/>
                <a:cs typeface="Times New Roman" panose="02020603050405020304" pitchFamily="18" charset="0"/>
              </a:rPr>
              <a:t>Removes unnecessary supersets</a:t>
            </a:r>
            <a:endParaRPr lang="en-US" dirty="0">
              <a:latin typeface="Times New Roman" panose="02020603050405020304" pitchFamily="18" charset="0"/>
              <a:cs typeface="Times New Roman" panose="02020603050405020304" pitchFamily="18" charset="0"/>
            </a:endParaRPr>
          </a:p>
          <a:p>
            <a:pPr marL="342900" indent="-342900" algn="l">
              <a:lnSpc>
                <a:spcPts val="2600"/>
              </a:lnSpc>
              <a:buSzPct val="100000"/>
              <a:buChar char="•"/>
            </a:pPr>
            <a:r>
              <a:rPr lang="en-US" dirty="0">
                <a:solidFill>
                  <a:srgbClr val="FFFFFF"/>
                </a:solidFill>
                <a:latin typeface="Times New Roman" panose="02020603050405020304" pitchFamily="18" charset="0"/>
                <a:ea typeface="Open Sans" pitchFamily="34" charset="-122"/>
                <a:cs typeface="Times New Roman" panose="02020603050405020304" pitchFamily="18" charset="0"/>
              </a:rPr>
              <a:t>Maintains complete support information</a:t>
            </a:r>
            <a:endParaRPr lang="en-US" dirty="0">
              <a:latin typeface="Times New Roman" panose="02020603050405020304" pitchFamily="18" charset="0"/>
              <a:cs typeface="Times New Roman" panose="02020603050405020304" pitchFamily="18" charset="0"/>
            </a:endParaRPr>
          </a:p>
          <a:p>
            <a:pPr marL="342900" indent="-342900" algn="l">
              <a:lnSpc>
                <a:spcPts val="2600"/>
              </a:lnSpc>
              <a:buSzPct val="100000"/>
              <a:buChar char="•"/>
            </a:pPr>
            <a:r>
              <a:rPr lang="en-US" dirty="0">
                <a:solidFill>
                  <a:srgbClr val="FFFFFF"/>
                </a:solidFill>
                <a:latin typeface="Times New Roman" panose="02020603050405020304" pitchFamily="18" charset="0"/>
                <a:ea typeface="Open Sans" pitchFamily="34" charset="-122"/>
                <a:cs typeface="Times New Roman" panose="02020603050405020304" pitchFamily="18" charset="0"/>
              </a:rPr>
              <a:t>Improves interpretability</a:t>
            </a: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9504F7A2-722D-AAED-1CB5-A3A2C55869B1}"/>
              </a:ext>
            </a:extLst>
          </p:cNvPr>
          <p:cNvPicPr>
            <a:picLocks noChangeAspect="1"/>
          </p:cNvPicPr>
          <p:nvPr/>
        </p:nvPicPr>
        <p:blipFill>
          <a:blip r:embed="rId3"/>
          <a:srcRect t="23927" r="1817" b="7657"/>
          <a:stretch>
            <a:fillRect/>
          </a:stretch>
        </p:blipFill>
        <p:spPr>
          <a:xfrm>
            <a:off x="166743" y="1912775"/>
            <a:ext cx="8138161" cy="56707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00175"/>
            <a:ext cx="9941957"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Times New Roman" panose="02020603050405020304" pitchFamily="18" charset="0"/>
                <a:ea typeface="Unbounded Bold" pitchFamily="34" charset="-122"/>
                <a:cs typeface="Times New Roman" panose="02020603050405020304" pitchFamily="18" charset="0"/>
              </a:rPr>
              <a:t>Multilevel Association Rules</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562582"/>
            <a:ext cx="13042821" cy="362903"/>
          </a:xfrm>
          <a:prstGeom prst="rect">
            <a:avLst/>
          </a:prstGeom>
          <a:noFill/>
          <a:ln/>
        </p:spPr>
        <p:txBody>
          <a:bodyPr wrap="none" lIns="0" tIns="0" rIns="0" bIns="0" rtlCol="0" anchor="t"/>
          <a:lstStyle/>
          <a:p>
            <a:pPr marL="0" indent="0" algn="l">
              <a:lnSpc>
                <a:spcPts val="2850"/>
              </a:lnSpc>
              <a:buNone/>
            </a:pPr>
            <a:r>
              <a:rPr lang="en-US" sz="2000" dirty="0">
                <a:solidFill>
                  <a:srgbClr val="333F70"/>
                </a:solidFill>
                <a:latin typeface="Times New Roman" panose="02020603050405020304" pitchFamily="18" charset="0"/>
                <a:ea typeface="Open Sans" pitchFamily="34" charset="-122"/>
                <a:cs typeface="Times New Roman" panose="02020603050405020304" pitchFamily="18" charset="0"/>
              </a:rPr>
              <a:t>Mining rules at different levels of abstraction using concept hierarchies</a:t>
            </a:r>
            <a:endParaRPr lang="en-US" sz="2000" dirty="0">
              <a:latin typeface="Times New Roman" panose="02020603050405020304" pitchFamily="18" charset="0"/>
              <a:cs typeface="Times New Roman" panose="02020603050405020304" pitchFamily="18" charset="0"/>
            </a:endParaRPr>
          </a:p>
        </p:txBody>
      </p:sp>
      <p:sp>
        <p:nvSpPr>
          <p:cNvPr id="4" name="Shape 2"/>
          <p:cNvSpPr/>
          <p:nvPr/>
        </p:nvSpPr>
        <p:spPr>
          <a:xfrm>
            <a:off x="1133951" y="4087892"/>
            <a:ext cx="3856077" cy="226814"/>
          </a:xfrm>
          <a:prstGeom prst="roundRect">
            <a:avLst>
              <a:gd name="adj" fmla="val 42003"/>
            </a:avLst>
          </a:prstGeom>
          <a:solidFill>
            <a:srgbClr val="D6F5EE"/>
          </a:solidFill>
          <a:ln w="7620">
            <a:solidFill>
              <a:srgbClr val="BCDBD4"/>
            </a:solidFill>
            <a:prstDash val="solid"/>
          </a:ln>
        </p:spPr>
      </p:sp>
      <p:sp>
        <p:nvSpPr>
          <p:cNvPr id="5" name="Shape 3"/>
          <p:cNvSpPr/>
          <p:nvPr/>
        </p:nvSpPr>
        <p:spPr>
          <a:xfrm>
            <a:off x="793790" y="3861018"/>
            <a:ext cx="680442" cy="680442"/>
          </a:xfrm>
          <a:prstGeom prst="roundRect">
            <a:avLst>
              <a:gd name="adj" fmla="val 67192"/>
            </a:avLst>
          </a:prstGeom>
          <a:solidFill>
            <a:srgbClr val="D6F5EE"/>
          </a:solidFill>
          <a:ln w="7620">
            <a:solidFill>
              <a:srgbClr val="BCDBD4"/>
            </a:solidFill>
            <a:prstDash val="solid"/>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930" y="4031159"/>
            <a:ext cx="340162" cy="340162"/>
          </a:xfrm>
          <a:prstGeom prst="rect">
            <a:avLst/>
          </a:prstGeom>
        </p:spPr>
      </p:pic>
      <p:sp>
        <p:nvSpPr>
          <p:cNvPr id="7" name="Text 4"/>
          <p:cNvSpPr/>
          <p:nvPr/>
        </p:nvSpPr>
        <p:spPr>
          <a:xfrm>
            <a:off x="1020604" y="47683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anose="02020603050405020304" pitchFamily="18" charset="0"/>
                <a:ea typeface="Unbounded Bold" pitchFamily="34" charset="-122"/>
                <a:cs typeface="Times New Roman" panose="02020603050405020304" pitchFamily="18" charset="0"/>
              </a:rPr>
              <a:t>Category Level</a:t>
            </a:r>
            <a:endParaRPr lang="en-US" sz="2200" dirty="0">
              <a:latin typeface="Times New Roman" panose="02020603050405020304" pitchFamily="18" charset="0"/>
              <a:cs typeface="Times New Roman" panose="02020603050405020304" pitchFamily="18" charset="0"/>
            </a:endParaRPr>
          </a:p>
        </p:txBody>
      </p:sp>
      <p:sp>
        <p:nvSpPr>
          <p:cNvPr id="8" name="Text 5"/>
          <p:cNvSpPr/>
          <p:nvPr/>
        </p:nvSpPr>
        <p:spPr>
          <a:xfrm>
            <a:off x="1020604" y="5258753"/>
            <a:ext cx="3742730" cy="362903"/>
          </a:xfrm>
          <a:prstGeom prst="rect">
            <a:avLst/>
          </a:prstGeom>
          <a:noFill/>
          <a:ln/>
        </p:spPr>
        <p:txBody>
          <a:bodyPr wrap="none" lIns="0" tIns="0" rIns="0" bIns="0" rtlCol="0" anchor="t"/>
          <a:lstStyle/>
          <a:p>
            <a:pPr marL="0" indent="0" algn="l">
              <a:lnSpc>
                <a:spcPts val="28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Electronics</a:t>
            </a:r>
            <a:endParaRPr lang="en-US" dirty="0">
              <a:latin typeface="Times New Roman" panose="02020603050405020304" pitchFamily="18" charset="0"/>
              <a:cs typeface="Times New Roman" panose="02020603050405020304" pitchFamily="18" charset="0"/>
            </a:endParaRPr>
          </a:p>
        </p:txBody>
      </p:sp>
      <p:sp>
        <p:nvSpPr>
          <p:cNvPr id="9" name="Shape 6"/>
          <p:cNvSpPr/>
          <p:nvPr/>
        </p:nvSpPr>
        <p:spPr>
          <a:xfrm>
            <a:off x="5557123" y="3747611"/>
            <a:ext cx="3856077" cy="226814"/>
          </a:xfrm>
          <a:prstGeom prst="roundRect">
            <a:avLst>
              <a:gd name="adj" fmla="val 42003"/>
            </a:avLst>
          </a:prstGeom>
          <a:solidFill>
            <a:srgbClr val="D6F5EE"/>
          </a:solidFill>
          <a:ln w="7620">
            <a:solidFill>
              <a:srgbClr val="BCDBD4"/>
            </a:solidFill>
            <a:prstDash val="solid"/>
          </a:ln>
        </p:spPr>
      </p:sp>
      <p:sp>
        <p:nvSpPr>
          <p:cNvPr id="10" name="Shape 7"/>
          <p:cNvSpPr/>
          <p:nvPr/>
        </p:nvSpPr>
        <p:spPr>
          <a:xfrm>
            <a:off x="5216962" y="3520738"/>
            <a:ext cx="680442" cy="680442"/>
          </a:xfrm>
          <a:prstGeom prst="roundRect">
            <a:avLst>
              <a:gd name="adj" fmla="val 67192"/>
            </a:avLst>
          </a:prstGeom>
          <a:solidFill>
            <a:srgbClr val="D6F5EE"/>
          </a:solidFill>
          <a:ln w="7620">
            <a:solidFill>
              <a:srgbClr val="BCDBD4"/>
            </a:solidFill>
            <a:prstDash val="solid"/>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7102" y="3690878"/>
            <a:ext cx="340162" cy="340162"/>
          </a:xfrm>
          <a:prstGeom prst="rect">
            <a:avLst/>
          </a:prstGeom>
        </p:spPr>
      </p:pic>
      <p:sp>
        <p:nvSpPr>
          <p:cNvPr id="12" name="Text 8"/>
          <p:cNvSpPr/>
          <p:nvPr/>
        </p:nvSpPr>
        <p:spPr>
          <a:xfrm>
            <a:off x="5443776" y="4428053"/>
            <a:ext cx="3320296"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anose="02020603050405020304" pitchFamily="18" charset="0"/>
                <a:ea typeface="Unbounded Bold" pitchFamily="34" charset="-122"/>
                <a:cs typeface="Times New Roman" panose="02020603050405020304" pitchFamily="18" charset="0"/>
              </a:rPr>
              <a:t>Subcategory Level</a:t>
            </a:r>
            <a:endParaRPr lang="en-US" sz="2200" dirty="0">
              <a:latin typeface="Times New Roman" panose="02020603050405020304" pitchFamily="18" charset="0"/>
              <a:cs typeface="Times New Roman" panose="02020603050405020304" pitchFamily="18" charset="0"/>
            </a:endParaRPr>
          </a:p>
        </p:txBody>
      </p:sp>
      <p:sp>
        <p:nvSpPr>
          <p:cNvPr id="13" name="Text 9"/>
          <p:cNvSpPr/>
          <p:nvPr/>
        </p:nvSpPr>
        <p:spPr>
          <a:xfrm>
            <a:off x="5443776" y="4918472"/>
            <a:ext cx="3742730" cy="362903"/>
          </a:xfrm>
          <a:prstGeom prst="rect">
            <a:avLst/>
          </a:prstGeom>
          <a:noFill/>
          <a:ln/>
        </p:spPr>
        <p:txBody>
          <a:bodyPr wrap="none" lIns="0" tIns="0" rIns="0" bIns="0" rtlCol="0" anchor="t"/>
          <a:lstStyle/>
          <a:p>
            <a:pPr marL="0" indent="0" algn="l">
              <a:lnSpc>
                <a:spcPts val="28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Laptops</a:t>
            </a:r>
            <a:endParaRPr lang="en-US" sz="1750" dirty="0">
              <a:latin typeface="Times New Roman" panose="02020603050405020304" pitchFamily="18" charset="0"/>
              <a:cs typeface="Times New Roman" panose="02020603050405020304" pitchFamily="18" charset="0"/>
            </a:endParaRPr>
          </a:p>
        </p:txBody>
      </p:sp>
      <p:sp>
        <p:nvSpPr>
          <p:cNvPr id="14" name="Shape 10"/>
          <p:cNvSpPr/>
          <p:nvPr/>
        </p:nvSpPr>
        <p:spPr>
          <a:xfrm>
            <a:off x="9980295" y="3407450"/>
            <a:ext cx="3856077" cy="226814"/>
          </a:xfrm>
          <a:prstGeom prst="roundRect">
            <a:avLst>
              <a:gd name="adj" fmla="val 42003"/>
            </a:avLst>
          </a:prstGeom>
          <a:solidFill>
            <a:srgbClr val="D6F5EE"/>
          </a:solidFill>
          <a:ln w="7620">
            <a:solidFill>
              <a:srgbClr val="BCDBD4"/>
            </a:solidFill>
            <a:prstDash val="solid"/>
          </a:ln>
        </p:spPr>
      </p:sp>
      <p:sp>
        <p:nvSpPr>
          <p:cNvPr id="15" name="Shape 11"/>
          <p:cNvSpPr/>
          <p:nvPr/>
        </p:nvSpPr>
        <p:spPr>
          <a:xfrm>
            <a:off x="9640133" y="3180576"/>
            <a:ext cx="680442" cy="680442"/>
          </a:xfrm>
          <a:prstGeom prst="roundRect">
            <a:avLst>
              <a:gd name="adj" fmla="val 67192"/>
            </a:avLst>
          </a:prstGeom>
          <a:solidFill>
            <a:srgbClr val="D6F5EE"/>
          </a:solidFill>
          <a:ln w="7620">
            <a:solidFill>
              <a:srgbClr val="BCDBD4"/>
            </a:solidFill>
            <a:prstDash val="solid"/>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0274" y="3350716"/>
            <a:ext cx="340162" cy="340162"/>
          </a:xfrm>
          <a:prstGeom prst="rect">
            <a:avLst/>
          </a:prstGeom>
        </p:spPr>
      </p:pic>
      <p:sp>
        <p:nvSpPr>
          <p:cNvPr id="17" name="Text 12"/>
          <p:cNvSpPr/>
          <p:nvPr/>
        </p:nvSpPr>
        <p:spPr>
          <a:xfrm>
            <a:off x="9866948" y="40878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Times New Roman" panose="02020603050405020304" pitchFamily="18" charset="0"/>
                <a:ea typeface="Unbounded Bold" pitchFamily="34" charset="-122"/>
                <a:cs typeface="Times New Roman" panose="02020603050405020304" pitchFamily="18" charset="0"/>
              </a:rPr>
              <a:t>Product Level</a:t>
            </a:r>
            <a:endParaRPr lang="en-US" sz="2200" dirty="0">
              <a:latin typeface="Times New Roman" panose="02020603050405020304" pitchFamily="18" charset="0"/>
              <a:cs typeface="Times New Roman" panose="02020603050405020304" pitchFamily="18" charset="0"/>
            </a:endParaRPr>
          </a:p>
        </p:txBody>
      </p:sp>
      <p:sp>
        <p:nvSpPr>
          <p:cNvPr id="18" name="Text 13"/>
          <p:cNvSpPr/>
          <p:nvPr/>
        </p:nvSpPr>
        <p:spPr>
          <a:xfrm>
            <a:off x="9866948" y="4578310"/>
            <a:ext cx="3742730" cy="362903"/>
          </a:xfrm>
          <a:prstGeom prst="rect">
            <a:avLst/>
          </a:prstGeom>
          <a:noFill/>
          <a:ln/>
        </p:spPr>
        <p:txBody>
          <a:bodyPr wrap="none" lIns="0" tIns="0" rIns="0" bIns="0" rtlCol="0" anchor="t"/>
          <a:lstStyle/>
          <a:p>
            <a:pPr marL="0" indent="0" algn="l">
              <a:lnSpc>
                <a:spcPts val="2850"/>
              </a:lnSpc>
              <a:buNone/>
            </a:pPr>
            <a:r>
              <a:rPr lang="en-US" dirty="0">
                <a:solidFill>
                  <a:srgbClr val="333F70"/>
                </a:solidFill>
                <a:latin typeface="Times New Roman" panose="02020603050405020304" pitchFamily="18" charset="0"/>
                <a:ea typeface="Open Sans" pitchFamily="34" charset="-122"/>
                <a:cs typeface="Times New Roman" panose="02020603050405020304" pitchFamily="18" charset="0"/>
              </a:rPr>
              <a:t>Gaming Laptops</a:t>
            </a:r>
            <a:endParaRPr lang="en-US" dirty="0">
              <a:latin typeface="Times New Roman" panose="02020603050405020304" pitchFamily="18" charset="0"/>
              <a:cs typeface="Times New Roman" panose="02020603050405020304" pitchFamily="18" charset="0"/>
            </a:endParaRPr>
          </a:p>
        </p:txBody>
      </p:sp>
      <p:sp>
        <p:nvSpPr>
          <p:cNvPr id="19" name="Text 14"/>
          <p:cNvSpPr/>
          <p:nvPr/>
        </p:nvSpPr>
        <p:spPr>
          <a:xfrm>
            <a:off x="793790" y="6103620"/>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333F70"/>
                </a:solidFill>
                <a:latin typeface="Times New Roman" panose="02020603050405020304" pitchFamily="18" charset="0"/>
                <a:ea typeface="Open Sans" pitchFamily="34" charset="-122"/>
                <a:cs typeface="Times New Roman" panose="02020603050405020304" pitchFamily="18" charset="0"/>
              </a:rPr>
              <a:t>Hierarchical structures enable discovery of patterns at varying granularities, from broad categories to specific products, providing flexible insights for different business needs.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251258" y="814149"/>
            <a:ext cx="7614285" cy="1365885"/>
          </a:xfrm>
          <a:prstGeom prst="rect">
            <a:avLst/>
          </a:prstGeom>
          <a:noFill/>
          <a:ln/>
        </p:spPr>
        <p:txBody>
          <a:bodyPr wrap="square" lIns="0" tIns="0" rIns="0" bIns="0" rtlCol="0" anchor="t"/>
          <a:lstStyle/>
          <a:p>
            <a:pPr marL="0" indent="0" algn="l">
              <a:lnSpc>
                <a:spcPts val="5350"/>
              </a:lnSpc>
              <a:buNone/>
            </a:pPr>
            <a:r>
              <a:rPr lang="en-US" sz="4300" b="1" dirty="0">
                <a:solidFill>
                  <a:srgbClr val="333F70"/>
                </a:solidFill>
                <a:latin typeface="Times New Roman" panose="02020603050405020304" pitchFamily="18" charset="0"/>
                <a:ea typeface="Unbounded Bold" pitchFamily="34" charset="-122"/>
                <a:cs typeface="Times New Roman" panose="02020603050405020304" pitchFamily="18" charset="0"/>
              </a:rPr>
              <a:t>Multidimensional &amp; Correlation Analysis</a:t>
            </a:r>
            <a:endParaRPr lang="en-US" sz="4300" dirty="0">
              <a:latin typeface="Times New Roman" panose="02020603050405020304" pitchFamily="18" charset="0"/>
              <a:cs typeface="Times New Roman" panose="02020603050405020304" pitchFamily="18" charset="0"/>
            </a:endParaRPr>
          </a:p>
        </p:txBody>
      </p:sp>
      <p:sp>
        <p:nvSpPr>
          <p:cNvPr id="4" name="Shape 1"/>
          <p:cNvSpPr/>
          <p:nvPr/>
        </p:nvSpPr>
        <p:spPr>
          <a:xfrm>
            <a:off x="6251258" y="2495788"/>
            <a:ext cx="3701891" cy="3103007"/>
          </a:xfrm>
          <a:prstGeom prst="roundRect">
            <a:avLst>
              <a:gd name="adj" fmla="val 2958"/>
            </a:avLst>
          </a:prstGeom>
          <a:solidFill>
            <a:srgbClr val="1B7A7A"/>
          </a:solidFill>
          <a:ln w="7620">
            <a:solidFill>
              <a:srgbClr val="349393"/>
            </a:solidFill>
            <a:prstDash val="solid"/>
          </a:ln>
        </p:spPr>
      </p:sp>
      <p:sp>
        <p:nvSpPr>
          <p:cNvPr id="5" name="Text 2"/>
          <p:cNvSpPr/>
          <p:nvPr/>
        </p:nvSpPr>
        <p:spPr>
          <a:xfrm>
            <a:off x="6477357" y="2721888"/>
            <a:ext cx="3249692" cy="682704"/>
          </a:xfrm>
          <a:prstGeom prst="rect">
            <a:avLst/>
          </a:prstGeom>
          <a:noFill/>
          <a:ln/>
        </p:spPr>
        <p:txBody>
          <a:bodyPr wrap="square" lIns="0" tIns="0" rIns="0" bIns="0" rtlCol="0" anchor="t"/>
          <a:lstStyle/>
          <a:p>
            <a:pPr marL="0" indent="0" algn="l">
              <a:lnSpc>
                <a:spcPts val="2650"/>
              </a:lnSpc>
              <a:buNone/>
            </a:pPr>
            <a:r>
              <a:rPr lang="en-US" sz="2400" b="1" dirty="0">
                <a:solidFill>
                  <a:srgbClr val="FFFFFF"/>
                </a:solidFill>
                <a:latin typeface="Times New Roman" panose="02020603050405020304" pitchFamily="18" charset="0"/>
                <a:ea typeface="Unbounded Bold" pitchFamily="34" charset="-122"/>
                <a:cs typeface="Times New Roman" panose="02020603050405020304" pitchFamily="18" charset="0"/>
              </a:rPr>
              <a:t>Multidimensional Rules</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6477357" y="3530798"/>
            <a:ext cx="3249692" cy="1029414"/>
          </a:xfrm>
          <a:prstGeom prst="rect">
            <a:avLst/>
          </a:prstGeom>
          <a:noFill/>
          <a:ln/>
        </p:spPr>
        <p:txBody>
          <a:bodyPr wrap="square" lIns="0" tIns="0" rIns="0" bIns="0" rtlCol="0" anchor="t"/>
          <a:lstStyle/>
          <a:p>
            <a:pPr marL="0" indent="0" algn="l">
              <a:lnSpc>
                <a:spcPts val="2700"/>
              </a:lnSpc>
              <a:buNone/>
            </a:pPr>
            <a:r>
              <a:rPr lang="en-US" dirty="0">
                <a:solidFill>
                  <a:srgbClr val="FFFFFF"/>
                </a:solidFill>
                <a:latin typeface="Times New Roman" panose="02020603050405020304" pitchFamily="18" charset="0"/>
                <a:ea typeface="Open Sans" pitchFamily="34" charset="-122"/>
                <a:cs typeface="Times New Roman" panose="02020603050405020304" pitchFamily="18" charset="0"/>
              </a:rPr>
              <a:t>Rules involving multiple attributes beyond purchased items</a:t>
            </a:r>
            <a:endParaRPr lang="en-US" dirty="0">
              <a:latin typeface="Times New Roman" panose="02020603050405020304" pitchFamily="18" charset="0"/>
              <a:cs typeface="Times New Roman" panose="02020603050405020304" pitchFamily="18" charset="0"/>
            </a:endParaRPr>
          </a:p>
        </p:txBody>
      </p:sp>
      <p:sp>
        <p:nvSpPr>
          <p:cNvPr id="7" name="Text 4"/>
          <p:cNvSpPr/>
          <p:nvPr/>
        </p:nvSpPr>
        <p:spPr>
          <a:xfrm>
            <a:off x="6477357" y="4686419"/>
            <a:ext cx="3249692" cy="686276"/>
          </a:xfrm>
          <a:prstGeom prst="rect">
            <a:avLst/>
          </a:prstGeom>
          <a:noFill/>
          <a:ln/>
        </p:spPr>
        <p:txBody>
          <a:bodyPr wrap="square" lIns="0" tIns="0" rIns="0" bIns="0" rtlCol="0" anchor="t"/>
          <a:lstStyle/>
          <a:p>
            <a:pPr marL="0" indent="0" algn="l">
              <a:lnSpc>
                <a:spcPts val="2700"/>
              </a:lnSpc>
              <a:buNone/>
            </a:pPr>
            <a:r>
              <a:rPr lang="en-US" i="1" dirty="0">
                <a:solidFill>
                  <a:srgbClr val="FFFFFF"/>
                </a:solidFill>
                <a:latin typeface="Times New Roman" panose="02020603050405020304" pitchFamily="18" charset="0"/>
                <a:ea typeface="Open Sans" pitchFamily="34" charset="-122"/>
                <a:cs typeface="Times New Roman" panose="02020603050405020304" pitchFamily="18" charset="0"/>
              </a:rPr>
              <a:t>Example:</a:t>
            </a:r>
            <a:r>
              <a:rPr lang="en-US" dirty="0">
                <a:solidFill>
                  <a:srgbClr val="FFFFFF"/>
                </a:solidFill>
                <a:latin typeface="Times New Roman" panose="02020603050405020304" pitchFamily="18" charset="0"/>
                <a:ea typeface="Open Sans" pitchFamily="34" charset="-122"/>
                <a:cs typeface="Times New Roman" panose="02020603050405020304" pitchFamily="18" charset="0"/>
              </a:rPr>
              <a:t> {Age: 20–30, Gender: Male} → Buys: Video Games</a:t>
            </a:r>
            <a:endParaRPr lang="en-US" dirty="0">
              <a:latin typeface="Times New Roman" panose="02020603050405020304" pitchFamily="18" charset="0"/>
              <a:cs typeface="Times New Roman" panose="02020603050405020304" pitchFamily="18" charset="0"/>
            </a:endParaRPr>
          </a:p>
        </p:txBody>
      </p:sp>
      <p:sp>
        <p:nvSpPr>
          <p:cNvPr id="8" name="Shape 5"/>
          <p:cNvSpPr/>
          <p:nvPr/>
        </p:nvSpPr>
        <p:spPr>
          <a:xfrm>
            <a:off x="10163651" y="2495788"/>
            <a:ext cx="3701891" cy="3103007"/>
          </a:xfrm>
          <a:prstGeom prst="roundRect">
            <a:avLst>
              <a:gd name="adj" fmla="val 2958"/>
            </a:avLst>
          </a:prstGeom>
          <a:solidFill>
            <a:srgbClr val="1B7A7A"/>
          </a:solidFill>
          <a:ln w="7620">
            <a:solidFill>
              <a:srgbClr val="349393"/>
            </a:solidFill>
            <a:prstDash val="solid"/>
          </a:ln>
        </p:spPr>
      </p:sp>
      <p:sp>
        <p:nvSpPr>
          <p:cNvPr id="9" name="Text 6"/>
          <p:cNvSpPr/>
          <p:nvPr/>
        </p:nvSpPr>
        <p:spPr>
          <a:xfrm>
            <a:off x="10389751" y="2721888"/>
            <a:ext cx="3249692" cy="682704"/>
          </a:xfrm>
          <a:prstGeom prst="rect">
            <a:avLst/>
          </a:prstGeom>
          <a:noFill/>
          <a:ln/>
        </p:spPr>
        <p:txBody>
          <a:bodyPr wrap="square" lIns="0" tIns="0" rIns="0" bIns="0" rtlCol="0" anchor="t"/>
          <a:lstStyle/>
          <a:p>
            <a:pPr marL="0" indent="0" algn="l">
              <a:lnSpc>
                <a:spcPts val="2650"/>
              </a:lnSpc>
              <a:buNone/>
            </a:pPr>
            <a:r>
              <a:rPr lang="en-US" sz="2400" b="1" dirty="0">
                <a:solidFill>
                  <a:srgbClr val="FFFFFF"/>
                </a:solidFill>
                <a:latin typeface="Times New Roman" panose="02020603050405020304" pitchFamily="18" charset="0"/>
                <a:ea typeface="Unbounded Bold" pitchFamily="34" charset="-122"/>
                <a:cs typeface="Times New Roman" panose="02020603050405020304" pitchFamily="18" charset="0"/>
              </a:rPr>
              <a:t>Correlation Metrics</a:t>
            </a:r>
            <a:endParaRPr lang="en-US" sz="2400" dirty="0">
              <a:latin typeface="Times New Roman" panose="02020603050405020304" pitchFamily="18" charset="0"/>
              <a:cs typeface="Times New Roman" panose="02020603050405020304" pitchFamily="18" charset="0"/>
            </a:endParaRPr>
          </a:p>
        </p:txBody>
      </p:sp>
      <p:sp>
        <p:nvSpPr>
          <p:cNvPr id="10" name="Text 7"/>
          <p:cNvSpPr/>
          <p:nvPr/>
        </p:nvSpPr>
        <p:spPr>
          <a:xfrm>
            <a:off x="10389751" y="3530798"/>
            <a:ext cx="3249692" cy="686276"/>
          </a:xfrm>
          <a:prstGeom prst="rect">
            <a:avLst/>
          </a:prstGeom>
          <a:noFill/>
          <a:ln/>
        </p:spPr>
        <p:txBody>
          <a:bodyPr wrap="square" lIns="0" tIns="0" rIns="0" bIns="0" rtlCol="0" anchor="t"/>
          <a:lstStyle/>
          <a:p>
            <a:pPr marL="0" indent="0" algn="l">
              <a:lnSpc>
                <a:spcPts val="2700"/>
              </a:lnSpc>
              <a:buNone/>
            </a:pPr>
            <a:r>
              <a:rPr lang="en-US" dirty="0">
                <a:solidFill>
                  <a:srgbClr val="FFFFFF"/>
                </a:solidFill>
                <a:latin typeface="Times New Roman" panose="02020603050405020304" pitchFamily="18" charset="0"/>
                <a:ea typeface="Open Sans" pitchFamily="34" charset="-122"/>
                <a:cs typeface="Times New Roman" panose="02020603050405020304" pitchFamily="18" charset="0"/>
              </a:rPr>
              <a:t>Measures association strength beyond support and confidence</a:t>
            </a: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10389751" y="4343281"/>
            <a:ext cx="3249692" cy="686276"/>
          </a:xfrm>
          <a:prstGeom prst="rect">
            <a:avLst/>
          </a:prstGeom>
          <a:noFill/>
          <a:ln/>
        </p:spPr>
        <p:txBody>
          <a:bodyPr wrap="square" lIns="0" tIns="0" rIns="0" bIns="0" rtlCol="0" anchor="t"/>
          <a:lstStyle/>
          <a:p>
            <a:pPr marL="0" indent="0" algn="l">
              <a:lnSpc>
                <a:spcPts val="2700"/>
              </a:lnSpc>
              <a:buNone/>
            </a:pPr>
            <a:r>
              <a:rPr lang="en-US" dirty="0">
                <a:solidFill>
                  <a:srgbClr val="E0FFFF"/>
                </a:solidFill>
                <a:latin typeface="Times New Roman" panose="02020603050405020304" pitchFamily="18" charset="0"/>
                <a:ea typeface="Open Sans" pitchFamily="34" charset="-122"/>
                <a:cs typeface="Times New Roman" panose="02020603050405020304" pitchFamily="18" charset="0"/>
              </a:rPr>
              <a:t>Lift, Conviction, Pearson correlation</a:t>
            </a:r>
            <a:endParaRPr lang="en-US" dirty="0">
              <a:latin typeface="Times New Roman" panose="02020603050405020304" pitchFamily="18" charset="0"/>
              <a:cs typeface="Times New Roman" panose="02020603050405020304" pitchFamily="18" charset="0"/>
            </a:endParaRPr>
          </a:p>
        </p:txBody>
      </p:sp>
      <p:sp>
        <p:nvSpPr>
          <p:cNvPr id="12" name="Shape 9"/>
          <p:cNvSpPr/>
          <p:nvPr/>
        </p:nvSpPr>
        <p:spPr>
          <a:xfrm>
            <a:off x="6251258" y="5809298"/>
            <a:ext cx="7614285" cy="1606034"/>
          </a:xfrm>
          <a:prstGeom prst="roundRect">
            <a:avLst>
              <a:gd name="adj" fmla="val 5715"/>
            </a:avLst>
          </a:prstGeom>
          <a:solidFill>
            <a:srgbClr val="1B7A7A"/>
          </a:solidFill>
          <a:ln w="7620">
            <a:solidFill>
              <a:srgbClr val="349393"/>
            </a:solidFill>
            <a:prstDash val="solid"/>
          </a:ln>
        </p:spPr>
      </p:sp>
      <p:sp>
        <p:nvSpPr>
          <p:cNvPr id="13" name="Text 10"/>
          <p:cNvSpPr/>
          <p:nvPr/>
        </p:nvSpPr>
        <p:spPr>
          <a:xfrm>
            <a:off x="6477357" y="6035397"/>
            <a:ext cx="3189089" cy="341352"/>
          </a:xfrm>
          <a:prstGeom prst="rect">
            <a:avLst/>
          </a:prstGeom>
          <a:noFill/>
          <a:ln/>
        </p:spPr>
        <p:txBody>
          <a:bodyPr wrap="none" lIns="0" tIns="0" rIns="0" bIns="0" rtlCol="0" anchor="t"/>
          <a:lstStyle/>
          <a:p>
            <a:pPr marL="0" indent="0" algn="l">
              <a:lnSpc>
                <a:spcPts val="2650"/>
              </a:lnSpc>
              <a:buNone/>
            </a:pPr>
            <a:r>
              <a:rPr lang="en-US" sz="2400" b="1" dirty="0">
                <a:solidFill>
                  <a:srgbClr val="FFFFFF"/>
                </a:solidFill>
                <a:latin typeface="Times New Roman" panose="02020603050405020304" pitchFamily="18" charset="0"/>
                <a:ea typeface="Unbounded Bold" pitchFamily="34" charset="-122"/>
                <a:cs typeface="Times New Roman" panose="02020603050405020304" pitchFamily="18" charset="0"/>
              </a:rPr>
              <a:t>True Relationships</a:t>
            </a:r>
            <a:endParaRPr lang="en-US" sz="2400" dirty="0">
              <a:latin typeface="Times New Roman" panose="02020603050405020304" pitchFamily="18" charset="0"/>
              <a:cs typeface="Times New Roman" panose="02020603050405020304" pitchFamily="18" charset="0"/>
            </a:endParaRPr>
          </a:p>
        </p:txBody>
      </p:sp>
      <p:sp>
        <p:nvSpPr>
          <p:cNvPr id="14" name="Text 11"/>
          <p:cNvSpPr/>
          <p:nvPr/>
        </p:nvSpPr>
        <p:spPr>
          <a:xfrm>
            <a:off x="6477357" y="6502956"/>
            <a:ext cx="7162086" cy="686276"/>
          </a:xfrm>
          <a:prstGeom prst="rect">
            <a:avLst/>
          </a:prstGeom>
          <a:noFill/>
          <a:ln/>
        </p:spPr>
        <p:txBody>
          <a:bodyPr wrap="square" lIns="0" tIns="0" rIns="0" bIns="0" rtlCol="0" anchor="t"/>
          <a:lstStyle/>
          <a:p>
            <a:pPr marL="0" indent="0" algn="l">
              <a:lnSpc>
                <a:spcPts val="2700"/>
              </a:lnSpc>
              <a:buNone/>
            </a:pPr>
            <a:r>
              <a:rPr lang="en-US" dirty="0">
                <a:solidFill>
                  <a:srgbClr val="FFFFFF"/>
                </a:solidFill>
                <a:latin typeface="Times New Roman" panose="02020603050405020304" pitchFamily="18" charset="0"/>
                <a:ea typeface="Open Sans" pitchFamily="34" charset="-122"/>
                <a:cs typeface="Times New Roman" panose="02020603050405020304" pitchFamily="18" charset="0"/>
              </a:rPr>
              <a:t>Identifies genuinely related items rather than coincidental co-occurrence</a:t>
            </a:r>
            <a:endParaRPr lang="en-US"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00D3E9F1-EE2C-F8F2-571C-0B6DDBAB6E49}"/>
              </a:ext>
            </a:extLst>
          </p:cNvPr>
          <p:cNvPicPr>
            <a:picLocks noChangeAspect="1"/>
          </p:cNvPicPr>
          <p:nvPr/>
        </p:nvPicPr>
        <p:blipFill>
          <a:blip r:embed="rId3"/>
          <a:stretch>
            <a:fillRect/>
          </a:stretch>
        </p:blipFill>
        <p:spPr>
          <a:xfrm>
            <a:off x="268941" y="2179774"/>
            <a:ext cx="5597192" cy="37314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585</Words>
  <Application>Microsoft Office PowerPoint</Application>
  <PresentationFormat>Custom</PresentationFormat>
  <Paragraphs>116</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Unbounded Bold</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Abcom</dc:creator>
  <cp:lastModifiedBy>Divya Tripathi</cp:lastModifiedBy>
  <cp:revision>3</cp:revision>
  <dcterms:created xsi:type="dcterms:W3CDTF">2026-01-31T15:44:13Z</dcterms:created>
  <dcterms:modified xsi:type="dcterms:W3CDTF">2026-01-31T17:37:10Z</dcterms:modified>
</cp:coreProperties>
</file>